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6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82" r:id="rId11"/>
    <p:sldId id="278" r:id="rId12"/>
    <p:sldId id="279" r:id="rId13"/>
    <p:sldId id="264" r:id="rId14"/>
    <p:sldId id="265" r:id="rId15"/>
    <p:sldId id="266" r:id="rId16"/>
    <p:sldId id="280" r:id="rId17"/>
    <p:sldId id="267" r:id="rId18"/>
    <p:sldId id="281" r:id="rId19"/>
    <p:sldId id="268" r:id="rId20"/>
    <p:sldId id="269" r:id="rId21"/>
    <p:sldId id="283" r:id="rId22"/>
    <p:sldId id="272" r:id="rId23"/>
    <p:sldId id="271" r:id="rId24"/>
    <p:sldId id="270" r:id="rId25"/>
    <p:sldId id="273" r:id="rId26"/>
    <p:sldId id="284" r:id="rId27"/>
    <p:sldId id="274" r:id="rId28"/>
    <p:sldId id="275" r:id="rId29"/>
    <p:sldId id="276" r:id="rId30"/>
    <p:sldId id="277" r:id="rId31"/>
    <p:sldId id="285" r:id="rId32"/>
    <p:sldId id="286" r:id="rId33"/>
    <p:sldId id="299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6A1DF96-D2AB-40B4-8864-2885B5CC90DF}">
          <p14:sldIdLst>
            <p14:sldId id="256"/>
            <p14:sldId id="257"/>
            <p14:sldId id="258"/>
            <p14:sldId id="260"/>
            <p14:sldId id="259"/>
            <p14:sldId id="261"/>
            <p14:sldId id="263"/>
            <p14:sldId id="262"/>
            <p14:sldId id="282"/>
            <p14:sldId id="278"/>
            <p14:sldId id="279"/>
            <p14:sldId id="264"/>
            <p14:sldId id="265"/>
            <p14:sldId id="266"/>
            <p14:sldId id="280"/>
            <p14:sldId id="267"/>
            <p14:sldId id="281"/>
            <p14:sldId id="268"/>
            <p14:sldId id="269"/>
            <p14:sldId id="283"/>
            <p14:sldId id="272"/>
            <p14:sldId id="271"/>
            <p14:sldId id="270"/>
            <p14:sldId id="273"/>
            <p14:sldId id="284"/>
            <p14:sldId id="274"/>
            <p14:sldId id="275"/>
            <p14:sldId id="276"/>
            <p14:sldId id="277"/>
            <p14:sldId id="285"/>
            <p14:sldId id="286"/>
            <p14:sldId id="299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Sezione senza titolo" id="{2E1DA32D-F382-429E-B0D3-BE6E2700EC48}">
          <p14:sldIdLst>
            <p14:sldId id="293"/>
            <p14:sldId id="294"/>
            <p14:sldId id="295"/>
            <p14:sldId id="296"/>
            <p14:sldId id="297"/>
            <p14:sldId id="298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1256"/>
    </p:cViewPr>
  </p:sorterViewPr>
  <p:notesViewPr>
    <p:cSldViewPr snapToGrid="0">
      <p:cViewPr varScale="1">
        <p:scale>
          <a:sx n="58" d="100"/>
          <a:sy n="58" d="100"/>
        </p:scale>
        <p:origin x="32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BCDB-A1A6-45CC-AA1A-1A09D397D995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8E578-E836-462B-A698-29A90CE2E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32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D18A8-4150-4F7B-808C-4A129E45B1A6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DCFAF-55A1-4FCA-8391-B31B58ABF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44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47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65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11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06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6980" y="365125"/>
            <a:ext cx="975682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6980" y="1825625"/>
            <a:ext cx="9756820" cy="4351338"/>
          </a:xfrm>
        </p:spPr>
        <p:txBody>
          <a:bodyPr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Diocesi di Locri-Gerace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14488" y="2870993"/>
            <a:ext cx="49053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D4CECE"/>
              </a:clrFrom>
              <a:clrTo>
                <a:srgbClr val="D4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5375" y="5406376"/>
            <a:ext cx="1195257" cy="10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0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12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365125"/>
            <a:ext cx="9905999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7800" y="1825625"/>
            <a:ext cx="4837090" cy="4351338"/>
          </a:xfrm>
        </p:spPr>
        <p:txBody>
          <a:bodyPr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3832" y="1825625"/>
            <a:ext cx="4849968" cy="4351338"/>
          </a:xfrm>
        </p:spPr>
        <p:txBody>
          <a:bodyPr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2" descr="Diocesi di Locri-Gerace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14488" y="2870993"/>
            <a:ext cx="49053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D4CECE"/>
              </a:clrFrom>
              <a:clrTo>
                <a:srgbClr val="D4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5375" y="5406376"/>
            <a:ext cx="1195257" cy="10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3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15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20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83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05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6980" y="365125"/>
            <a:ext cx="975682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6980" y="1825625"/>
            <a:ext cx="9756820" cy="435133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/>
            <a:r>
              <a:rPr lang="it-IT" b="1" dirty="0" smtClean="0">
                <a:solidFill>
                  <a:srgbClr val="FF0000"/>
                </a:solidFill>
              </a:rPr>
              <a:t>www.lucianomeddi.eu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D4CECE"/>
              </a:clrFrom>
              <a:clrTo>
                <a:srgbClr val="D4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5375" y="5406376"/>
            <a:ext cx="1195257" cy="108808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20" y="26193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003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9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7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29576" y="1709738"/>
            <a:ext cx="6517873" cy="2852737"/>
          </a:xfrm>
        </p:spPr>
        <p:txBody>
          <a:bodyPr anchor="b"/>
          <a:lstStyle>
            <a:lvl1pPr>
              <a:defRPr sz="6000">
                <a:solidFill>
                  <a:srgbClr val="00B050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492" y="988927"/>
            <a:ext cx="3094663" cy="43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9618" y="365125"/>
            <a:ext cx="9634181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7800" y="1825625"/>
            <a:ext cx="4837090" cy="4351338"/>
          </a:xfrm>
        </p:spPr>
        <p:txBody>
          <a:bodyPr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3832" y="1825625"/>
            <a:ext cx="4849968" cy="4351338"/>
          </a:xfrm>
        </p:spPr>
        <p:txBody>
          <a:bodyPr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D4CECE"/>
              </a:clrFrom>
              <a:clrTo>
                <a:srgbClr val="D4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5375" y="5406376"/>
            <a:ext cx="1195257" cy="108808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20" y="26193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29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5805" y="365125"/>
            <a:ext cx="9697995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20" y="26193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8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5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457200"/>
            <a:ext cx="5622187" cy="4191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D4CECE"/>
              </a:clrFrom>
              <a:clrTo>
                <a:srgbClr val="D4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5375" y="5406376"/>
            <a:ext cx="1195257" cy="1088086"/>
          </a:xfrm>
          <a:prstGeom prst="rect">
            <a:avLst/>
          </a:prstGeom>
        </p:spPr>
      </p:pic>
      <p:pic>
        <p:nvPicPr>
          <p:cNvPr id="9" name="Picture 2" descr="Diocesi di Locri-Gerac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33" y="4418157"/>
            <a:ext cx="49053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0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93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it-IT" dirty="0" smtClean="0"/>
              <a:t>www.lucianomeddi.eu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52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C747-BB27-4C29-8CD5-3ABE40BFA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9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'arte incontra la liturgia: la parabola del Seminatore Parrocchia  S.Stefano Mozzanic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37" y="-73444"/>
            <a:ext cx="4729018" cy="67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'arte incontra la liturgia: la parabola del Seminatore Parrocchia  S.Stefano Mozzanic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79" y="-1"/>
            <a:ext cx="4729018" cy="67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69527" y="1168545"/>
            <a:ext cx="5098472" cy="2387600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Il catechista comunicatore </a:t>
            </a:r>
            <a:r>
              <a:rPr lang="it-IT" sz="44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/>
            </a:r>
            <a:br>
              <a:rPr lang="it-IT" sz="44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it-IT" sz="24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nel </a:t>
            </a:r>
            <a:r>
              <a:rPr lang="it-IT" sz="24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tempo </a:t>
            </a:r>
            <a:br>
              <a:rPr lang="it-IT" sz="2400" b="1" dirty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it-IT" sz="24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della evangelizzazione </a:t>
            </a:r>
            <a:r>
              <a:rPr lang="it-IT" sz="24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dell’Europa</a:t>
            </a:r>
            <a:endParaRPr lang="it-IT" sz="4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34182" y="3810024"/>
            <a:ext cx="5273659" cy="1655762"/>
          </a:xfrm>
        </p:spPr>
        <p:txBody>
          <a:bodyPr>
            <a:normAutofit/>
          </a:bodyPr>
          <a:lstStyle/>
          <a:p>
            <a:r>
              <a:rPr lang="it-IT" dirty="0" smtClean="0"/>
              <a:t>Intervento di don Luciano Meddi</a:t>
            </a:r>
          </a:p>
          <a:p>
            <a:r>
              <a:rPr lang="it-IT" dirty="0" err="1" smtClean="0"/>
              <a:t>Kroměříž</a:t>
            </a:r>
            <a:r>
              <a:rPr lang="it-IT" dirty="0"/>
              <a:t>, 11 novembre 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  <p:pic>
        <p:nvPicPr>
          <p:cNvPr id="1026" name="Picture 2" descr="L'arte incontra la liturgia: la parabola del Seminatore Parrocchia  S.Stefano Mozzanic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9018" cy="67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2. Compito evangelizzante della catechesi</a:t>
            </a: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catechesi aiuta…</a:t>
            </a:r>
          </a:p>
          <a:p>
            <a:pPr lvl="1"/>
            <a:r>
              <a:rPr lang="it-IT" dirty="0" smtClean="0"/>
              <a:t>La scoperta della presenza di Dio nella propria vita</a:t>
            </a:r>
          </a:p>
          <a:p>
            <a:pPr lvl="1"/>
            <a:r>
              <a:rPr lang="it-IT" dirty="0" smtClean="0"/>
              <a:t>A desiderare la conversione profonda (adesione e trasformazione)</a:t>
            </a:r>
          </a:p>
          <a:p>
            <a:pPr lvl="1"/>
            <a:r>
              <a:rPr lang="it-IT" dirty="0" smtClean="0"/>
              <a:t>A realizzare la iniziazione  (introduzione, sperimentazione, della vita e missione ecclesiale)</a:t>
            </a:r>
          </a:p>
          <a:p>
            <a:pPr lvl="1"/>
            <a:r>
              <a:rPr lang="it-IT" dirty="0" smtClean="0"/>
              <a:t>La mistagogia (esercizio della vita cristiana)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52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2. Compito evangelizzante della catechesi</a:t>
            </a: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Questo obiettivo </a:t>
            </a:r>
            <a:r>
              <a:rPr lang="it-IT" dirty="0"/>
              <a:t>è ovviamente complesso e si realizza attraverso </a:t>
            </a:r>
            <a:endParaRPr lang="it-IT" dirty="0" smtClean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comprensione</a:t>
            </a:r>
            <a:r>
              <a:rPr lang="it-IT" dirty="0" smtClean="0"/>
              <a:t> </a:t>
            </a:r>
            <a:r>
              <a:rPr lang="it-IT" dirty="0"/>
              <a:t>profonda della propria realtà </a:t>
            </a:r>
            <a:r>
              <a:rPr lang="it-IT" dirty="0" smtClean="0"/>
              <a:t>personale</a:t>
            </a:r>
          </a:p>
          <a:p>
            <a:pPr lvl="1"/>
            <a:r>
              <a:rPr lang="it-IT" dirty="0" smtClean="0"/>
              <a:t>proposte </a:t>
            </a:r>
            <a:r>
              <a:rPr lang="it-IT" dirty="0"/>
              <a:t>di </a:t>
            </a:r>
            <a:r>
              <a:rPr lang="it-IT" dirty="0" smtClean="0">
                <a:solidFill>
                  <a:srgbClr val="FF0000"/>
                </a:solidFill>
              </a:rPr>
              <a:t>comunicazione-annuncio</a:t>
            </a:r>
            <a:r>
              <a:rPr lang="it-IT" dirty="0" smtClean="0"/>
              <a:t> </a:t>
            </a:r>
            <a:endParaRPr lang="it-IT" dirty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conoscenza</a:t>
            </a:r>
            <a:r>
              <a:rPr lang="it-IT" dirty="0" smtClean="0"/>
              <a:t> </a:t>
            </a:r>
            <a:r>
              <a:rPr lang="it-IT" dirty="0">
                <a:solidFill>
                  <a:srgbClr val="FF0000"/>
                </a:solidFill>
              </a:rPr>
              <a:t>e guarigione</a:t>
            </a:r>
            <a:r>
              <a:rPr lang="it-IT" dirty="0"/>
              <a:t> dei propri </a:t>
            </a:r>
            <a:r>
              <a:rPr lang="it-IT" dirty="0" smtClean="0"/>
              <a:t>limiti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accompagnamento</a:t>
            </a:r>
            <a:r>
              <a:rPr lang="it-IT" dirty="0" smtClean="0"/>
              <a:t> </a:t>
            </a:r>
            <a:r>
              <a:rPr lang="it-IT" dirty="0"/>
              <a:t>verso la maturità della fede.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77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2. Compito evangelizzante della catechesi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>
                <a:solidFill>
                  <a:srgbClr val="FF0000"/>
                </a:solidFill>
              </a:rPr>
              <a:t>Il catechista </a:t>
            </a:r>
            <a:r>
              <a:rPr lang="it-IT" dirty="0" smtClean="0">
                <a:solidFill>
                  <a:srgbClr val="FF0000"/>
                </a:solidFill>
              </a:rPr>
              <a:t>comunicatore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Se il seminatore è Dio con il suo Spirito, cosa fa il catechista? </a:t>
            </a:r>
            <a:r>
              <a:rPr lang="it-IT" dirty="0" smtClean="0"/>
              <a:t>(DC 2020, n. 111)</a:t>
            </a:r>
          </a:p>
          <a:p>
            <a:r>
              <a:rPr lang="it-IT" i="1" dirty="0" smtClean="0"/>
              <a:t>Egli è </a:t>
            </a:r>
            <a:r>
              <a:rPr lang="it-IT" dirty="0" smtClean="0"/>
              <a:t>il </a:t>
            </a:r>
            <a:r>
              <a:rPr lang="it-IT" i="1" dirty="0" smtClean="0"/>
              <a:t>medium</a:t>
            </a:r>
            <a:r>
              <a:rPr lang="it-IT" dirty="0" smtClean="0"/>
              <a:t> </a:t>
            </a:r>
            <a:r>
              <a:rPr lang="it-IT" dirty="0"/>
              <a:t>fondamentale della comunicazione della fede. </a:t>
            </a:r>
            <a:r>
              <a:rPr lang="it-IT" dirty="0" smtClean="0"/>
              <a:t>È «</a:t>
            </a:r>
            <a:r>
              <a:rPr lang="it-IT" dirty="0"/>
              <a:t>come </a:t>
            </a:r>
            <a:r>
              <a:rPr lang="it-IT" dirty="0">
                <a:solidFill>
                  <a:srgbClr val="FF0000"/>
                </a:solidFill>
              </a:rPr>
              <a:t>servo</a:t>
            </a:r>
            <a:r>
              <a:rPr lang="it-IT" dirty="0"/>
              <a:t> dell'azione dello Spirito </a:t>
            </a:r>
            <a:r>
              <a:rPr lang="it-IT" dirty="0" smtClean="0"/>
              <a:t>Santo» (DC 2020, n. 111)</a:t>
            </a:r>
          </a:p>
          <a:p>
            <a:r>
              <a:rPr lang="it-IT" u="sng" dirty="0" smtClean="0"/>
              <a:t>Egli </a:t>
            </a:r>
            <a:r>
              <a:rPr lang="it-IT" u="sng" dirty="0"/>
              <a:t>infatti aiuta l’autocomunicazione che Dio fa al cuore di ciascuno attraverso il dono dello Spirito santo (AG 13).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97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2.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Compito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evangelizzante della catechesi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>
                <a:solidFill>
                  <a:srgbClr val="FF0000"/>
                </a:solidFill>
              </a:rPr>
              <a:t>Il catechista </a:t>
            </a:r>
            <a:r>
              <a:rPr lang="it-IT" dirty="0" smtClean="0">
                <a:solidFill>
                  <a:srgbClr val="FF0000"/>
                </a:solidFill>
              </a:rPr>
              <a:t>comunicatore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a </a:t>
            </a:r>
            <a:r>
              <a:rPr lang="it-IT" sz="2800" i="1" dirty="0"/>
              <a:t>servizio della tradizione</a:t>
            </a:r>
            <a:r>
              <a:rPr lang="it-IT" sz="2800" dirty="0"/>
              <a:t>. Per questo compito si usano le parole: </a:t>
            </a:r>
            <a:r>
              <a:rPr lang="it-IT" sz="2800" i="1" dirty="0"/>
              <a:t>predicare, trasmettere, spiegare, difendere, </a:t>
            </a:r>
            <a:r>
              <a:rPr lang="it-IT" sz="2800" i="1" dirty="0" smtClean="0"/>
              <a:t>insegnare</a:t>
            </a:r>
          </a:p>
          <a:p>
            <a:r>
              <a:rPr lang="it-IT" sz="2800" dirty="0" smtClean="0"/>
              <a:t>Aiuta a comprendere i linguaggi della fede: Bibbia </a:t>
            </a:r>
            <a:r>
              <a:rPr lang="it-IT" sz="2800" dirty="0"/>
              <a:t>e Liturgia; l’inserimento </a:t>
            </a:r>
            <a:r>
              <a:rPr lang="it-IT" sz="2800" dirty="0" smtClean="0"/>
              <a:t>nella missione della comunità, attuare la testimonianza, celebrare il dono dello Spirito. </a:t>
            </a:r>
          </a:p>
          <a:p>
            <a:r>
              <a:rPr lang="it-IT" sz="2800" dirty="0" smtClean="0"/>
              <a:t>deve </a:t>
            </a:r>
            <a:r>
              <a:rPr lang="it-IT" sz="2800" dirty="0"/>
              <a:t>tenere in conto sia del contenuto del messaggio sia dei </a:t>
            </a:r>
            <a:r>
              <a:rPr lang="it-IT" sz="2800" i="1" dirty="0"/>
              <a:t>dinamismi e del percorso di apprendimento della </a:t>
            </a:r>
            <a:r>
              <a:rPr lang="it-IT" sz="2800" i="1" dirty="0" smtClean="0"/>
              <a:t>persona</a:t>
            </a:r>
            <a:r>
              <a:rPr lang="it-IT" sz="2800" dirty="0"/>
              <a:t> </a:t>
            </a:r>
            <a:r>
              <a:rPr lang="it-IT" sz="2800" dirty="0" smtClean="0"/>
              <a:t>(DC2020, n. 3)</a:t>
            </a:r>
          </a:p>
          <a:p>
            <a:pPr lvl="1"/>
            <a:r>
              <a:rPr lang="it-IT" sz="2400" dirty="0" smtClean="0"/>
              <a:t>In </a:t>
            </a:r>
            <a:r>
              <a:rPr lang="it-IT" sz="2400" dirty="0"/>
              <a:t>questo contesto la comunicazione diventa </a:t>
            </a:r>
            <a:r>
              <a:rPr lang="it-IT" sz="2400" i="1" dirty="0"/>
              <a:t>proposta, dialogo, ricerca comune, accompagnamento, approfondimento comune, imparare ad essere consapevoli</a:t>
            </a:r>
            <a:r>
              <a:rPr lang="it-IT" sz="2400" dirty="0"/>
              <a:t>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6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3. Comunicare: azione complessa</a:t>
            </a:r>
            <a:br>
              <a:rPr lang="it-IT" b="1" dirty="0"/>
            </a:b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82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3. Comunicare: </a:t>
            </a:r>
            <a:r>
              <a:rPr lang="it-IT" b="1" dirty="0">
                <a:solidFill>
                  <a:srgbClr val="FF0000"/>
                </a:solidFill>
              </a:rPr>
              <a:t>azione complessa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/>
          </a:p>
        </p:txBody>
      </p:sp>
      <p:pic>
        <p:nvPicPr>
          <p:cNvPr id="5122" name="Picture 2" descr="Comunicare non basta - GuidaPsicologi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15" y="18454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51199" y="4805558"/>
            <a:ext cx="514465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Il messaggio è una costruzione sociale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12481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3. Comunicare: </a:t>
            </a:r>
            <a:r>
              <a:rPr lang="it-IT" dirty="0">
                <a:solidFill>
                  <a:srgbClr val="FF0000"/>
                </a:solidFill>
              </a:rPr>
              <a:t>azione </a:t>
            </a:r>
            <a:r>
              <a:rPr lang="it-IT" dirty="0" smtClean="0">
                <a:solidFill>
                  <a:srgbClr val="FF0000"/>
                </a:solidFill>
              </a:rPr>
              <a:t>complessa</a:t>
            </a: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Le </a:t>
            </a:r>
            <a:r>
              <a:rPr lang="it-IT" dirty="0"/>
              <a:t>scienze della comunicazione hanno avuto notevole sviluppo nel XX secolo. </a:t>
            </a:r>
            <a:endParaRPr lang="it-IT" dirty="0" smtClean="0"/>
          </a:p>
          <a:p>
            <a:r>
              <a:rPr lang="it-IT" dirty="0" smtClean="0"/>
              <a:t>Che hanno prodotto 2 </a:t>
            </a:r>
            <a:r>
              <a:rPr lang="it-IT" dirty="0"/>
              <a:t>grandi </a:t>
            </a:r>
            <a:r>
              <a:rPr lang="it-IT" dirty="0" smtClean="0"/>
              <a:t>riflessioni. </a:t>
            </a:r>
          </a:p>
          <a:p>
            <a:pPr lvl="1"/>
            <a:r>
              <a:rPr lang="it-IT" dirty="0" smtClean="0"/>
              <a:t>La </a:t>
            </a:r>
            <a:r>
              <a:rPr lang="it-IT" dirty="0"/>
              <a:t>prima indaga la </a:t>
            </a:r>
            <a:r>
              <a:rPr lang="it-IT" dirty="0">
                <a:solidFill>
                  <a:srgbClr val="FF0000"/>
                </a:solidFill>
              </a:rPr>
              <a:t>natura dei </a:t>
            </a:r>
            <a:r>
              <a:rPr lang="it-IT" dirty="0" smtClean="0">
                <a:solidFill>
                  <a:srgbClr val="FF0000"/>
                </a:solidFill>
              </a:rPr>
              <a:t>linguaggi</a:t>
            </a:r>
            <a:r>
              <a:rPr lang="it-IT" dirty="0"/>
              <a:t> </a:t>
            </a:r>
            <a:r>
              <a:rPr lang="it-IT" dirty="0" smtClean="0"/>
              <a:t>(le </a:t>
            </a:r>
            <a:r>
              <a:rPr lang="it-IT" dirty="0"/>
              <a:t>diverse indagini e interpretazioni attraverso cui la cultura comprende la </a:t>
            </a:r>
            <a:r>
              <a:rPr lang="it-IT" dirty="0" smtClean="0"/>
              <a:t>realtà)</a:t>
            </a:r>
          </a:p>
          <a:p>
            <a:pPr lvl="1"/>
            <a:r>
              <a:rPr lang="it-IT" dirty="0" smtClean="0"/>
              <a:t>La </a:t>
            </a:r>
            <a:r>
              <a:rPr lang="it-IT" dirty="0"/>
              <a:t>seconda studia </a:t>
            </a:r>
            <a:r>
              <a:rPr lang="it-IT" dirty="0">
                <a:solidFill>
                  <a:srgbClr val="FF0000"/>
                </a:solidFill>
              </a:rPr>
              <a:t>come nell’atto comunicativo </a:t>
            </a:r>
            <a:r>
              <a:rPr lang="it-IT" dirty="0"/>
              <a:t>un </a:t>
            </a:r>
            <a:r>
              <a:rPr lang="it-IT" u="sng" dirty="0"/>
              <a:t>significato</a:t>
            </a:r>
            <a:r>
              <a:rPr lang="it-IT" dirty="0"/>
              <a:t> (messaggio interiore) si manifesti attraverso un </a:t>
            </a:r>
            <a:r>
              <a:rPr lang="it-IT" u="sng" dirty="0"/>
              <a:t>significante</a:t>
            </a:r>
            <a:r>
              <a:rPr lang="it-IT" dirty="0"/>
              <a:t> (mezzo esteriore di comunicazione).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5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3. Comunicare: </a:t>
            </a:r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azione complessa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/>
            <a:r>
              <a:rPr lang="it-IT" b="1" smtClean="0">
                <a:solidFill>
                  <a:srgbClr val="FF0000"/>
                </a:solidFill>
              </a:rPr>
              <a:t>www.lucianomeddi.eu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comunicazione umana: i 5 assiomi per comunicare efficacement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4" b="34564"/>
          <a:stretch/>
        </p:blipFill>
        <p:spPr bwMode="auto">
          <a:xfrm>
            <a:off x="7373389" y="2903292"/>
            <a:ext cx="3165764" cy="17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ploma Liceo Scienze Umane - Studia Online con iScuo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06" y="1817117"/>
            <a:ext cx="3465123" cy="34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438996" y="2903292"/>
            <a:ext cx="237744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5">
                    <a:lumMod val="75000"/>
                  </a:schemeClr>
                </a:solidFill>
              </a:rPr>
              <a:t>4 riflessioni</a:t>
            </a:r>
            <a:endParaRPr lang="it-IT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0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3. Comunicare: </a:t>
            </a:r>
            <a:r>
              <a:rPr lang="it-IT" dirty="0" smtClean="0">
                <a:solidFill>
                  <a:srgbClr val="FF0000"/>
                </a:solidFill>
              </a:rPr>
              <a:t>1.azione </a:t>
            </a:r>
            <a:r>
              <a:rPr lang="it-IT" dirty="0">
                <a:solidFill>
                  <a:srgbClr val="FF0000"/>
                </a:solidFill>
              </a:rPr>
              <a:t>umana</a:t>
            </a:r>
            <a:r>
              <a:rPr lang="it-IT" dirty="0"/>
              <a:t/>
            </a:r>
            <a:br>
              <a:rPr lang="it-IT" dirty="0"/>
            </a:b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La comunicazione è strumento </a:t>
            </a:r>
            <a:r>
              <a:rPr lang="it-IT" dirty="0"/>
              <a:t>fondamentale attraverso cui le persone e i gruppi sociali </a:t>
            </a:r>
            <a:r>
              <a:rPr lang="it-IT" dirty="0" smtClean="0"/>
              <a:t>possono</a:t>
            </a:r>
          </a:p>
          <a:p>
            <a:pPr lvl="1"/>
            <a:r>
              <a:rPr lang="it-IT" dirty="0" smtClean="0"/>
              <a:t>Intuire, rielaborare</a:t>
            </a:r>
            <a:r>
              <a:rPr lang="it-IT" dirty="0"/>
              <a:t>, </a:t>
            </a:r>
            <a:r>
              <a:rPr lang="it-IT" dirty="0" smtClean="0"/>
              <a:t>verbalizzare, trasmettersi reciprocamente, la </a:t>
            </a:r>
            <a:r>
              <a:rPr lang="it-IT" dirty="0"/>
              <a:t>propria cultura e conoscenza. </a:t>
            </a:r>
            <a:endParaRPr lang="it-IT" dirty="0" smtClean="0"/>
          </a:p>
          <a:p>
            <a:pPr lvl="1"/>
            <a:r>
              <a:rPr lang="it-IT" dirty="0" smtClean="0"/>
              <a:t>La </a:t>
            </a:r>
            <a:r>
              <a:rPr lang="it-IT" dirty="0"/>
              <a:t>cultura è l’insieme delle conoscenze e delle abilità attraverso cui l’umanità realizza se stessa</a:t>
            </a:r>
            <a:r>
              <a:rPr lang="it-IT" dirty="0" smtClean="0"/>
              <a:t>.</a:t>
            </a:r>
          </a:p>
          <a:p>
            <a:r>
              <a:rPr lang="it-IT" dirty="0" smtClean="0"/>
              <a:t>Ha una dimensione </a:t>
            </a:r>
            <a:r>
              <a:rPr lang="it-IT" i="1" dirty="0" smtClean="0"/>
              <a:t>profonda</a:t>
            </a:r>
            <a:r>
              <a:rPr lang="it-IT" dirty="0" smtClean="0"/>
              <a:t>, ed è di natura «trascendente» - «trans-personale», </a:t>
            </a:r>
          </a:p>
          <a:p>
            <a:r>
              <a:rPr lang="it-IT" i="1" dirty="0" smtClean="0"/>
              <a:t>Quindi</a:t>
            </a:r>
            <a:r>
              <a:rPr lang="it-IT" dirty="0" smtClean="0"/>
              <a:t> è di </a:t>
            </a:r>
            <a:r>
              <a:rPr lang="it-IT" dirty="0" smtClean="0">
                <a:solidFill>
                  <a:srgbClr val="FF0000"/>
                </a:solidFill>
              </a:rPr>
              <a:t>natura religiosa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7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3. Comunicare: </a:t>
            </a:r>
            <a:r>
              <a:rPr lang="it-IT" dirty="0" smtClean="0">
                <a:solidFill>
                  <a:srgbClr val="FF0000"/>
                </a:solidFill>
              </a:rPr>
              <a:t>2.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entrare </a:t>
            </a:r>
            <a:r>
              <a:rPr lang="it-IT" dirty="0">
                <a:solidFill>
                  <a:srgbClr val="FF0000"/>
                </a:solidFill>
              </a:rPr>
              <a:t>in </a:t>
            </a:r>
            <a:r>
              <a:rPr lang="it-IT" dirty="0" smtClean="0">
                <a:solidFill>
                  <a:srgbClr val="FF0000"/>
                </a:solidFill>
              </a:rPr>
              <a:t>relazione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comunicazione permette a due o più persone di stabilire una relazione; cioè permette di entrare nel </a:t>
            </a:r>
            <a:r>
              <a:rPr lang="it-IT" dirty="0">
                <a:solidFill>
                  <a:srgbClr val="FF0000"/>
                </a:solidFill>
              </a:rPr>
              <a:t>mondo profondo </a:t>
            </a:r>
            <a:r>
              <a:rPr lang="it-IT" dirty="0"/>
              <a:t>dell’altro. </a:t>
            </a:r>
            <a:endParaRPr lang="it-IT" dirty="0" smtClean="0"/>
          </a:p>
          <a:p>
            <a:r>
              <a:rPr lang="it-IT" dirty="0" smtClean="0"/>
              <a:t>Non è semplice informazione!</a:t>
            </a:r>
          </a:p>
          <a:p>
            <a:r>
              <a:rPr lang="it-IT" dirty="0" smtClean="0"/>
              <a:t>Quando è autentica, implica una «conversione». </a:t>
            </a:r>
            <a:r>
              <a:rPr lang="it-IT" dirty="0"/>
              <a:t>È «trascendente-transpersonale</a:t>
            </a:r>
            <a:r>
              <a:rPr lang="it-IT" dirty="0" smtClean="0"/>
              <a:t>». </a:t>
            </a:r>
            <a:endParaRPr lang="it-IT" strike="sngStrik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8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Il catechista comunicatore </a:t>
            </a:r>
            <a: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/>
            </a:r>
            <a:b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nel </a:t>
            </a:r>
            <a: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tempo </a:t>
            </a:r>
            <a: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della </a:t>
            </a:r>
            <a: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evangelizzazione </a:t>
            </a:r>
            <a: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dell’Europa</a:t>
            </a:r>
            <a:b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</a:rPr>
              <a:t>4 riflessioni</a:t>
            </a:r>
            <a: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  <a:t/>
            </a:r>
            <a:b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t-IT" dirty="0" smtClean="0"/>
              <a:t>Evangelizzare in Europa, problema, sfida o opportunità?</a:t>
            </a:r>
          </a:p>
          <a:p>
            <a:pPr marL="742950" indent="-742950">
              <a:buFont typeface="+mj-lt"/>
              <a:buAutoNum type="arabicPeriod"/>
            </a:pPr>
            <a:r>
              <a:rPr lang="it-IT" dirty="0" smtClean="0"/>
              <a:t>Comito evangelizzante della catechesi. Evangelizzare, cioè?</a:t>
            </a:r>
          </a:p>
          <a:p>
            <a:pPr marL="742950" indent="-742950">
              <a:buFont typeface="+mj-lt"/>
              <a:buAutoNum type="arabicPeriod"/>
            </a:pPr>
            <a:r>
              <a:rPr lang="it-IT" dirty="0" smtClean="0"/>
              <a:t>Comunicare, azione complessa</a:t>
            </a:r>
          </a:p>
          <a:p>
            <a:pPr marL="742950" indent="-742950">
              <a:buFont typeface="+mj-lt"/>
              <a:buAutoNum type="arabicPeriod"/>
            </a:pPr>
            <a:r>
              <a:rPr lang="it-IT" dirty="0" smtClean="0"/>
              <a:t>Il percorso della comunicazione nello Spirito. Sette passaggi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32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3. Comunicare: </a:t>
            </a:r>
            <a:r>
              <a:rPr lang="it-IT" dirty="0" smtClean="0">
                <a:solidFill>
                  <a:srgbClr val="FF0000"/>
                </a:solidFill>
              </a:rPr>
              <a:t>2.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entrare </a:t>
            </a:r>
            <a:r>
              <a:rPr lang="it-IT" dirty="0">
                <a:solidFill>
                  <a:srgbClr val="FF0000"/>
                </a:solidFill>
              </a:rPr>
              <a:t>in </a:t>
            </a:r>
            <a:r>
              <a:rPr lang="it-IT" dirty="0" smtClean="0">
                <a:solidFill>
                  <a:srgbClr val="FF0000"/>
                </a:solidFill>
              </a:rPr>
              <a:t>relazione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comunicazione-relazione interpersonale avviene </a:t>
            </a:r>
            <a:r>
              <a:rPr lang="it-IT" dirty="0"/>
              <a:t>attraverso un </a:t>
            </a:r>
            <a:r>
              <a:rPr lang="it-IT" u="sng" dirty="0"/>
              <a:t>processo o sintassi </a:t>
            </a:r>
            <a:r>
              <a:rPr lang="it-IT" dirty="0"/>
              <a:t>specifico che utilizza due elementi. </a:t>
            </a:r>
            <a:endParaRPr lang="it-IT" dirty="0" smtClean="0"/>
          </a:p>
          <a:p>
            <a:pPr lvl="1"/>
            <a:r>
              <a:rPr lang="it-IT" dirty="0" smtClean="0"/>
              <a:t>Il </a:t>
            </a:r>
            <a:r>
              <a:rPr lang="it-IT" dirty="0"/>
              <a:t>primo, a volte nascosto a se stessi, è la meta-comunicazione ovvero la </a:t>
            </a:r>
            <a:r>
              <a:rPr lang="it-IT" i="1" dirty="0"/>
              <a:t>comprensione, valutazione, giudizio, che ciascuno dei comunicanti ha dell’altro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La catechesi </a:t>
            </a:r>
            <a:r>
              <a:rPr lang="it-IT" i="1" dirty="0" smtClean="0"/>
              <a:t>entra in comunicazione con le persone?</a:t>
            </a:r>
            <a:endParaRPr lang="it-IT" dirty="0" smtClean="0"/>
          </a:p>
          <a:p>
            <a:pPr marL="0" indent="0">
              <a:buNone/>
            </a:pPr>
            <a:endParaRPr lang="it-IT" strike="sngStrik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13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3. Comunicare: </a:t>
            </a:r>
            <a:r>
              <a:rPr lang="it-IT" b="1" dirty="0" smtClean="0">
                <a:solidFill>
                  <a:srgbClr val="FF0000"/>
                </a:solidFill>
              </a:rPr>
              <a:t>3. </a:t>
            </a:r>
            <a:r>
              <a:rPr lang="it-IT" dirty="0" smtClean="0">
                <a:solidFill>
                  <a:srgbClr val="FF0000"/>
                </a:solidFill>
              </a:rPr>
              <a:t>trasmettere </a:t>
            </a:r>
            <a:r>
              <a:rPr lang="it-IT" dirty="0">
                <a:solidFill>
                  <a:srgbClr val="FF0000"/>
                </a:solidFill>
              </a:rPr>
              <a:t>segnali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Un secondo elemento </a:t>
            </a:r>
            <a:r>
              <a:rPr lang="it-IT" sz="3200" dirty="0" smtClean="0"/>
              <a:t>è </a:t>
            </a:r>
            <a:r>
              <a:rPr lang="it-IT" sz="3200" dirty="0"/>
              <a:t>rappresentato dalla scelta dei </a:t>
            </a:r>
            <a:r>
              <a:rPr lang="it-IT" sz="3200" i="1" dirty="0"/>
              <a:t>canali</a:t>
            </a:r>
            <a:r>
              <a:rPr lang="it-IT" sz="3200" dirty="0"/>
              <a:t> (</a:t>
            </a:r>
            <a:r>
              <a:rPr lang="it-IT" sz="3200" dirty="0" err="1"/>
              <a:t>channels</a:t>
            </a:r>
            <a:r>
              <a:rPr lang="it-IT" sz="3200" dirty="0" smtClean="0"/>
              <a:t>) di trasmissione. </a:t>
            </a:r>
          </a:p>
          <a:p>
            <a:r>
              <a:rPr lang="it-IT" sz="3200" dirty="0" smtClean="0"/>
              <a:t>Il </a:t>
            </a:r>
            <a:r>
              <a:rPr lang="it-IT" sz="3200" dirty="0"/>
              <a:t>nostro è il secolo che ha sviluppato maggiormente le possibilità degli strumenti comunicativi e del </a:t>
            </a:r>
            <a:r>
              <a:rPr lang="it-IT" sz="3200" dirty="0" err="1"/>
              <a:t>broad</a:t>
            </a:r>
            <a:r>
              <a:rPr lang="it-IT" sz="3200" dirty="0"/>
              <a:t>-casting. </a:t>
            </a:r>
            <a:endParaRPr lang="it-IT" sz="3200" dirty="0" smtClean="0"/>
          </a:p>
          <a:p>
            <a:pPr lvl="1"/>
            <a:r>
              <a:rPr lang="it-IT" sz="2000" dirty="0" smtClean="0"/>
              <a:t>Si </a:t>
            </a:r>
            <a:r>
              <a:rPr lang="it-IT" sz="2000" dirty="0"/>
              <a:t>è passato dalla comunicazione </a:t>
            </a:r>
            <a:r>
              <a:rPr lang="it-IT" sz="2000" i="1" dirty="0"/>
              <a:t>mass-mediale</a:t>
            </a:r>
            <a:r>
              <a:rPr lang="it-IT" sz="2000" dirty="0"/>
              <a:t> (stampa, film, radio, televisione), a quella </a:t>
            </a:r>
            <a:r>
              <a:rPr lang="it-IT" sz="2000" i="1" dirty="0"/>
              <a:t>new mediale</a:t>
            </a:r>
            <a:r>
              <a:rPr lang="it-IT" sz="2000" dirty="0"/>
              <a:t> (blog, pagine web) a quella </a:t>
            </a:r>
            <a:r>
              <a:rPr lang="it-IT" sz="2000" i="1" dirty="0" err="1"/>
              <a:t>next</a:t>
            </a:r>
            <a:r>
              <a:rPr lang="it-IT" sz="2000" i="1" dirty="0"/>
              <a:t> mediale</a:t>
            </a:r>
            <a:r>
              <a:rPr lang="it-IT" sz="2000" dirty="0"/>
              <a:t> (i social media).  </a:t>
            </a:r>
            <a:endParaRPr lang="it-IT" sz="2000" dirty="0" smtClean="0"/>
          </a:p>
          <a:p>
            <a:pPr lvl="1"/>
            <a:r>
              <a:rPr lang="it-IT" sz="2000" dirty="0" smtClean="0"/>
              <a:t>Per aumentare </a:t>
            </a:r>
            <a:r>
              <a:rPr lang="it-IT" sz="2000" dirty="0"/>
              <a:t>il consenso la comunicazione commerciale e politica hanno sviluppato la forma della </a:t>
            </a:r>
            <a:r>
              <a:rPr lang="it-IT" sz="2000" i="1" dirty="0"/>
              <a:t>pubblicità</a:t>
            </a:r>
            <a:r>
              <a:rPr lang="it-IT" sz="2000" dirty="0"/>
              <a:t> attraverso cui </a:t>
            </a:r>
            <a:r>
              <a:rPr lang="it-IT" sz="2000" i="1" dirty="0"/>
              <a:t>emozionare </a:t>
            </a:r>
            <a:r>
              <a:rPr lang="it-IT" sz="2000" dirty="0"/>
              <a:t>più che </a:t>
            </a:r>
            <a:r>
              <a:rPr lang="it-IT" sz="2000" i="1" dirty="0"/>
              <a:t>far riflettere</a:t>
            </a:r>
            <a:r>
              <a:rPr lang="it-IT" sz="2000" dirty="0"/>
              <a:t> i soggetti comunicativi e aprirsi ed accettare il </a:t>
            </a:r>
            <a:r>
              <a:rPr lang="it-IT" sz="2000" dirty="0" smtClean="0"/>
              <a:t>messaggio</a:t>
            </a:r>
          </a:p>
          <a:p>
            <a:pPr lvl="1"/>
            <a:r>
              <a:rPr lang="it-IT" sz="1600" dirty="0" smtClean="0"/>
              <a:t>DC 2020, </a:t>
            </a:r>
            <a:r>
              <a:rPr lang="it-IT" sz="1600" dirty="0" err="1" smtClean="0"/>
              <a:t>nn</a:t>
            </a:r>
            <a:r>
              <a:rPr lang="it-IT" sz="1600" dirty="0" smtClean="0"/>
              <a:t>. 359-372</a:t>
            </a:r>
            <a:endParaRPr lang="it-IT" sz="1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00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3. Comunicare: </a:t>
            </a:r>
            <a:r>
              <a:rPr lang="it-IT" dirty="0" smtClean="0">
                <a:solidFill>
                  <a:srgbClr val="FF0000"/>
                </a:solidFill>
              </a:rPr>
              <a:t>3. trasmettere </a:t>
            </a:r>
            <a:r>
              <a:rPr lang="it-IT" dirty="0">
                <a:solidFill>
                  <a:srgbClr val="FF0000"/>
                </a:solidFill>
              </a:rPr>
              <a:t>segnali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L’azione decisiva della comunicazione è la scelta dei </a:t>
            </a:r>
            <a:r>
              <a:rPr lang="it-IT" i="1" dirty="0"/>
              <a:t>segni</a:t>
            </a:r>
            <a:r>
              <a:rPr lang="it-IT" dirty="0"/>
              <a:t> (parole, simboli, immagini) attraverso cui oggettivare </a:t>
            </a:r>
            <a:r>
              <a:rPr lang="it-IT" dirty="0" smtClean="0"/>
              <a:t>(riassumere) il </a:t>
            </a:r>
            <a:r>
              <a:rPr lang="it-IT" dirty="0"/>
              <a:t>proprio pensiero e intuizione. </a:t>
            </a:r>
            <a:r>
              <a:rPr lang="it-IT" u="sng" dirty="0"/>
              <a:t>Questo processo è chiamato </a:t>
            </a:r>
            <a:r>
              <a:rPr lang="it-IT" i="1" u="sng" dirty="0"/>
              <a:t>codificazione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Poiché </a:t>
            </a:r>
            <a:r>
              <a:rPr lang="it-IT" dirty="0"/>
              <a:t>la comunicazione </a:t>
            </a:r>
            <a:r>
              <a:rPr lang="it-IT" dirty="0" smtClean="0"/>
              <a:t>è </a:t>
            </a:r>
            <a:r>
              <a:rPr lang="it-IT" dirty="0"/>
              <a:t>bidirezionale, il processo di codificazione deve essere collegato con il processo di </a:t>
            </a:r>
            <a:r>
              <a:rPr lang="it-IT" i="1" u="sng" dirty="0"/>
              <a:t>decodificazione</a:t>
            </a:r>
            <a:r>
              <a:rPr lang="it-IT" dirty="0"/>
              <a:t> attraverso cui gli altri soggetti della comunicazione possono passare dal segno esteriore alla comprensione e intuizione del messaggio. 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La catechesi è bidirezionale?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Questo </a:t>
            </a:r>
            <a:r>
              <a:rPr lang="it-IT" dirty="0">
                <a:solidFill>
                  <a:srgbClr val="FF0000"/>
                </a:solidFill>
              </a:rPr>
              <a:t>passaggio è decisivo per la catechesi.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61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3. Comunicare: </a:t>
            </a:r>
            <a:r>
              <a:rPr lang="it-IT" b="1" dirty="0" smtClean="0">
                <a:solidFill>
                  <a:srgbClr val="FF0000"/>
                </a:solidFill>
              </a:rPr>
              <a:t>3. </a:t>
            </a:r>
            <a:r>
              <a:rPr lang="it-IT" dirty="0" smtClean="0">
                <a:solidFill>
                  <a:srgbClr val="FF0000"/>
                </a:solidFill>
              </a:rPr>
              <a:t>trasmettere </a:t>
            </a:r>
            <a:r>
              <a:rPr lang="it-IT" dirty="0">
                <a:solidFill>
                  <a:srgbClr val="FF0000"/>
                </a:solidFill>
              </a:rPr>
              <a:t>segnali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favorire il processo comunicativo le persone possono\devono sviluppare il </a:t>
            </a:r>
            <a:r>
              <a:rPr lang="it-IT" i="1" dirty="0"/>
              <a:t>feedback</a:t>
            </a:r>
            <a:r>
              <a:rPr lang="it-IT" dirty="0"/>
              <a:t>, l’azione attraverso cui tutti i soggetti coinvolti hanno il controllo per comprendere se la comunicazione sta avvenendo oppure no.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25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/>
              <a:t>3. Comunicare: </a:t>
            </a:r>
            <a:r>
              <a:rPr lang="it-IT" sz="3600" b="1" dirty="0" smtClean="0">
                <a:solidFill>
                  <a:srgbClr val="FF0000"/>
                </a:solidFill>
              </a:rPr>
              <a:t>4. </a:t>
            </a:r>
            <a:r>
              <a:rPr lang="it-IT" sz="3200" dirty="0" smtClean="0">
                <a:solidFill>
                  <a:srgbClr val="FF0000"/>
                </a:solidFill>
              </a:rPr>
              <a:t>tradurre </a:t>
            </a:r>
            <a:r>
              <a:rPr lang="it-IT" sz="3200" dirty="0">
                <a:solidFill>
                  <a:srgbClr val="FF0000"/>
                </a:solidFill>
              </a:rPr>
              <a:t>e mediare simboli e significati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«</a:t>
            </a:r>
            <a:r>
              <a:rPr lang="it-IT" dirty="0"/>
              <a:t>come detto, </a:t>
            </a:r>
            <a:r>
              <a:rPr lang="it-IT" dirty="0" smtClean="0"/>
              <a:t>in </a:t>
            </a:r>
            <a:r>
              <a:rPr lang="it-IT" dirty="0"/>
              <a:t>questo grande contesto </a:t>
            </a:r>
            <a:br>
              <a:rPr lang="it-IT" dirty="0"/>
            </a:br>
            <a:r>
              <a:rPr lang="it-IT" dirty="0" smtClean="0"/>
              <a:t>la </a:t>
            </a:r>
            <a:r>
              <a:rPr lang="it-IT" dirty="0"/>
              <a:t>religiosità deve rigenerarsi e trovare così nuove forme espressive e di comprensione.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L'uomo </a:t>
            </a:r>
            <a:r>
              <a:rPr lang="it-IT" dirty="0"/>
              <a:t>di oggi non capisce più immediatamente che il Sangue di Cristo sulla Croce è stato versato in espiazione dei nostri peccati. Sono formule grandi e vere,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/>
              <a:t>che tuttavia non trovano più posto nella nostra </a:t>
            </a:r>
            <a:r>
              <a:rPr lang="it-IT" i="1" dirty="0"/>
              <a:t>forma mentis e </a:t>
            </a:r>
            <a:r>
              <a:rPr lang="it-IT" dirty="0"/>
              <a:t>nella nostra immagine del mondo;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che </a:t>
            </a:r>
            <a:r>
              <a:rPr lang="it-IT" dirty="0"/>
              <a:t>devono essere per così dire tradotte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/>
              <a:t>comprese in modo </a:t>
            </a:r>
            <a:r>
              <a:rPr lang="it-IT" dirty="0" smtClean="0"/>
              <a:t>nuovo» 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(</a:t>
            </a:r>
            <a:r>
              <a:rPr lang="it-IT" sz="2400" dirty="0"/>
              <a:t>Benedetto XVI, </a:t>
            </a:r>
            <a:r>
              <a:rPr lang="it-IT" sz="2400" i="1" dirty="0"/>
              <a:t>Luce del Mondo. Il Papa, la Chiesa e i segni dei tempi. Una conversazione con Peter </a:t>
            </a:r>
            <a:r>
              <a:rPr lang="it-IT" sz="2400" i="1" dirty="0" err="1"/>
              <a:t>Seewald</a:t>
            </a:r>
            <a:r>
              <a:rPr lang="it-IT" sz="2400" dirty="0"/>
              <a:t>, Libreria editrice vaticana, Città del Vaticano 2010</a:t>
            </a:r>
            <a:r>
              <a:rPr lang="it-IT" sz="2400" dirty="0" smtClean="0"/>
              <a:t>, 192)</a:t>
            </a:r>
            <a:endParaRPr lang="it-IT" sz="24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97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/>
              <a:t>3. Comunicare: </a:t>
            </a:r>
            <a:r>
              <a:rPr lang="it-IT" sz="3600" b="1" dirty="0" smtClean="0">
                <a:solidFill>
                  <a:srgbClr val="FF0000"/>
                </a:solidFill>
              </a:rPr>
              <a:t>4. </a:t>
            </a:r>
            <a:r>
              <a:rPr lang="it-IT" sz="3200" dirty="0" smtClean="0">
                <a:solidFill>
                  <a:srgbClr val="FF0000"/>
                </a:solidFill>
              </a:rPr>
              <a:t>tradurre </a:t>
            </a:r>
            <a:r>
              <a:rPr lang="it-IT" sz="3200" dirty="0">
                <a:solidFill>
                  <a:srgbClr val="FF0000"/>
                </a:solidFill>
              </a:rPr>
              <a:t>e mediare simboli e significati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La </a:t>
            </a:r>
            <a:r>
              <a:rPr lang="it-IT" i="1" dirty="0">
                <a:solidFill>
                  <a:srgbClr val="FF0000"/>
                </a:solidFill>
              </a:rPr>
              <a:t>difficoltà</a:t>
            </a:r>
            <a:r>
              <a:rPr lang="it-IT" dirty="0"/>
              <a:t> nella trasmissione dei messaggi; </a:t>
            </a:r>
            <a:r>
              <a:rPr lang="it-IT" u="sng" dirty="0"/>
              <a:t>non </a:t>
            </a:r>
            <a:r>
              <a:rPr lang="it-IT" u="sng" dirty="0" smtClean="0"/>
              <a:t>è solo la mancanza di evangelizzatori, ma il </a:t>
            </a:r>
            <a:r>
              <a:rPr lang="it-IT" u="sng" dirty="0"/>
              <a:t>fatto che </a:t>
            </a:r>
            <a:r>
              <a:rPr lang="it-IT" u="sng" dirty="0" smtClean="0"/>
              <a:t>anche </a:t>
            </a:r>
            <a:r>
              <a:rPr lang="it-IT" u="sng" dirty="0"/>
              <a:t>la </a:t>
            </a:r>
            <a:r>
              <a:rPr lang="it-IT" u="sng" dirty="0" smtClean="0"/>
              <a:t>comunicazione cristiana </a:t>
            </a:r>
            <a:r>
              <a:rPr lang="it-IT" u="sng" dirty="0"/>
              <a:t>avviene utilizzando </a:t>
            </a:r>
            <a:r>
              <a:rPr lang="it-IT" u="sng" dirty="0" smtClean="0"/>
              <a:t>simboli-segni-concetti </a:t>
            </a:r>
            <a:r>
              <a:rPr lang="it-IT" u="sng" dirty="0"/>
              <a:t>di un </a:t>
            </a:r>
            <a:r>
              <a:rPr lang="it-IT" u="sng" dirty="0" smtClean="0"/>
              <a:t>contesto </a:t>
            </a:r>
            <a:r>
              <a:rPr lang="it-IT" u="sng" dirty="0"/>
              <a:t>culturale </a:t>
            </a:r>
            <a:r>
              <a:rPr lang="it-IT" u="sng" dirty="0" smtClean="0"/>
              <a:t>passato che a </a:t>
            </a:r>
            <a:r>
              <a:rPr lang="it-IT" u="sng" dirty="0"/>
              <a:t>volte possono </a:t>
            </a:r>
            <a:r>
              <a:rPr lang="it-IT" u="sng" dirty="0" smtClean="0"/>
              <a:t>nascondere il messaggio profondo. </a:t>
            </a:r>
          </a:p>
          <a:p>
            <a:r>
              <a:rPr lang="it-IT" dirty="0" smtClean="0"/>
              <a:t>Questo </a:t>
            </a:r>
            <a:r>
              <a:rPr lang="it-IT" dirty="0"/>
              <a:t>compito della </a:t>
            </a:r>
            <a:r>
              <a:rPr lang="it-IT" dirty="0" smtClean="0"/>
              <a:t>catechesi </a:t>
            </a:r>
            <a:r>
              <a:rPr lang="it-IT" dirty="0"/>
              <a:t>è stato riconosciuto dal magistero e viene normalmente chiamato il compito della </a:t>
            </a:r>
            <a:r>
              <a:rPr lang="it-IT" i="1" dirty="0"/>
              <a:t>inculturazione</a:t>
            </a:r>
            <a:r>
              <a:rPr lang="it-IT" dirty="0"/>
              <a:t> della </a:t>
            </a:r>
            <a:r>
              <a:rPr lang="it-IT" dirty="0" smtClean="0"/>
              <a:t>fede (DC 2020, </a:t>
            </a:r>
            <a:r>
              <a:rPr lang="it-IT" dirty="0" err="1" smtClean="0"/>
              <a:t>nn</a:t>
            </a:r>
            <a:r>
              <a:rPr lang="it-IT" dirty="0" smtClean="0"/>
              <a:t>. 42-47; 394-406)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73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/>
              <a:t>3. Comunicare: </a:t>
            </a:r>
            <a:r>
              <a:rPr lang="it-IT" sz="3600" dirty="0" smtClean="0">
                <a:solidFill>
                  <a:srgbClr val="FF0000"/>
                </a:solidFill>
              </a:rPr>
              <a:t>4. </a:t>
            </a:r>
            <a:r>
              <a:rPr lang="it-IT" sz="3200" dirty="0" smtClean="0">
                <a:solidFill>
                  <a:srgbClr val="FF0000"/>
                </a:solidFill>
              </a:rPr>
              <a:t>tradurre </a:t>
            </a:r>
            <a:r>
              <a:rPr lang="it-IT" sz="3200" dirty="0">
                <a:solidFill>
                  <a:srgbClr val="FF0000"/>
                </a:solidFill>
              </a:rPr>
              <a:t>e mediare simboli e significati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Si </a:t>
            </a:r>
            <a:r>
              <a:rPr lang="it-IT" dirty="0"/>
              <a:t>deve sottolineare </a:t>
            </a:r>
            <a:r>
              <a:rPr lang="it-IT" dirty="0" smtClean="0"/>
              <a:t>che </a:t>
            </a:r>
            <a:r>
              <a:rPr lang="it-IT" dirty="0"/>
              <a:t>la </a:t>
            </a:r>
            <a:r>
              <a:rPr lang="it-IT" i="1" dirty="0"/>
              <a:t>narrazione religiosa non è come la narrazione scientifica</a:t>
            </a:r>
            <a:r>
              <a:rPr lang="it-IT" dirty="0"/>
              <a:t> che in qualche modo può far vedere l’oggetto della comunicazione. Il contenuto della comunicazione religiosa riguarda la profondità dell’esistenza e il suo stile di vita, riguarda principalmente la </a:t>
            </a:r>
            <a:r>
              <a:rPr lang="it-IT" dirty="0">
                <a:solidFill>
                  <a:srgbClr val="FF0000"/>
                </a:solidFill>
              </a:rPr>
              <a:t>promessa di salvezza </a:t>
            </a:r>
            <a:r>
              <a:rPr lang="it-IT" dirty="0"/>
              <a:t>che la religione offre al destinatario. </a:t>
            </a:r>
            <a:endParaRPr lang="it-IT" dirty="0" smtClean="0"/>
          </a:p>
          <a:p>
            <a:r>
              <a:rPr lang="it-IT" dirty="0" smtClean="0"/>
              <a:t>Tutto </a:t>
            </a:r>
            <a:r>
              <a:rPr lang="it-IT" dirty="0"/>
              <a:t>il linguaggio religioso anche quello biblico è infatti di </a:t>
            </a:r>
            <a:r>
              <a:rPr lang="it-IT" i="1" dirty="0"/>
              <a:t>natura simbolica</a:t>
            </a:r>
            <a:r>
              <a:rPr lang="it-IT" dirty="0"/>
              <a:t>. È proprio questa la funzione antropologica del simbolo: attraverso un elemento sensibile fa </a:t>
            </a:r>
            <a:r>
              <a:rPr lang="it-IT" i="1" dirty="0"/>
              <a:t>intuire</a:t>
            </a:r>
            <a:r>
              <a:rPr lang="it-IT" dirty="0"/>
              <a:t>, </a:t>
            </a:r>
            <a:r>
              <a:rPr lang="it-IT" i="1" dirty="0"/>
              <a:t>comprendere</a:t>
            </a:r>
            <a:r>
              <a:rPr lang="it-IT" dirty="0"/>
              <a:t> e poi </a:t>
            </a:r>
            <a:r>
              <a:rPr lang="it-IT" i="1" dirty="0"/>
              <a:t>comunicare</a:t>
            </a:r>
            <a:r>
              <a:rPr lang="it-IT" dirty="0"/>
              <a:t> una verità interiore. Una verità che è una promessa ovvero una speranza. </a:t>
            </a:r>
            <a:endParaRPr lang="it-IT" dirty="0" smtClean="0"/>
          </a:p>
          <a:p>
            <a:r>
              <a:rPr lang="it-IT" i="1" u="sng" dirty="0" smtClean="0"/>
              <a:t>Quindi la comunicazione religiosa inizia con l’intuizione ed è sempre di natura ermeneutica!</a:t>
            </a:r>
            <a:endParaRPr lang="it-IT" u="sng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88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/>
              <a:t>3. Comunicare: </a:t>
            </a:r>
            <a:r>
              <a:rPr lang="it-IT" dirty="0">
                <a:solidFill>
                  <a:srgbClr val="FF0000"/>
                </a:solidFill>
              </a:rPr>
              <a:t>4. </a:t>
            </a:r>
            <a:r>
              <a:rPr lang="it-IT" sz="3600" dirty="0">
                <a:solidFill>
                  <a:srgbClr val="FF0000"/>
                </a:solidFill>
              </a:rPr>
              <a:t>tradurre e mediare simboli e significati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Il valore del messaggio cristiano non si può imporre! Si può </a:t>
            </a:r>
            <a:r>
              <a:rPr lang="it-IT" i="1" dirty="0"/>
              <a:t>proporre e far scoprire</a:t>
            </a:r>
            <a:r>
              <a:rPr lang="it-IT" dirty="0"/>
              <a:t>. Per questo la catechesi deve dialogare con le parole-chiavi della cultura contemporanea e utilizzarle per comprendere l’utilità del suo messaggio. </a:t>
            </a:r>
          </a:p>
          <a:p>
            <a:r>
              <a:rPr lang="it-IT" dirty="0" smtClean="0"/>
              <a:t>Catechista </a:t>
            </a:r>
            <a:r>
              <a:rPr lang="it-IT" dirty="0"/>
              <a:t>e catecumeno </a:t>
            </a:r>
            <a:r>
              <a:rPr lang="it-IT" u="sng" dirty="0"/>
              <a:t>cercano insieme </a:t>
            </a:r>
            <a:r>
              <a:rPr lang="it-IT" dirty="0"/>
              <a:t>il significato originario del messaggio e lo traducono, simboleggiano, con gli elementi culturali </a:t>
            </a:r>
            <a:r>
              <a:rPr lang="it-IT" dirty="0" smtClean="0"/>
              <a:t>(le domande e le aspirazioni) del </a:t>
            </a:r>
            <a:r>
              <a:rPr lang="it-IT" dirty="0"/>
              <a:t>destinatario. </a:t>
            </a:r>
            <a:endParaRPr lang="it-IT" dirty="0" smtClean="0"/>
          </a:p>
          <a:p>
            <a:r>
              <a:rPr lang="it-IT" dirty="0" smtClean="0"/>
              <a:t>È </a:t>
            </a:r>
            <a:r>
              <a:rPr lang="it-IT" dirty="0"/>
              <a:t>certamente un’operazione complessa e difficile; </a:t>
            </a:r>
            <a:r>
              <a:rPr lang="it-IT" i="1" dirty="0"/>
              <a:t>Dei </a:t>
            </a:r>
            <a:r>
              <a:rPr lang="it-IT" i="1" dirty="0" err="1"/>
              <a:t>verbum</a:t>
            </a:r>
            <a:r>
              <a:rPr lang="it-IT" dirty="0"/>
              <a:t> </a:t>
            </a:r>
            <a:r>
              <a:rPr lang="it-IT" dirty="0" smtClean="0"/>
              <a:t>12b ricorda </a:t>
            </a:r>
            <a:r>
              <a:rPr lang="it-IT" dirty="0"/>
              <a:t>che avviene per opera dello Spirito, e che è saggio mantenere </a:t>
            </a:r>
            <a:r>
              <a:rPr lang="it-IT" dirty="0" smtClean="0"/>
              <a:t>il cammino all’interno </a:t>
            </a:r>
            <a:r>
              <a:rPr lang="it-IT" dirty="0"/>
              <a:t>del comune consenso ecclesiale (</a:t>
            </a:r>
            <a:r>
              <a:rPr lang="it-IT" i="1" dirty="0" err="1"/>
              <a:t>consensus</a:t>
            </a:r>
            <a:r>
              <a:rPr lang="it-IT" i="1" dirty="0"/>
              <a:t> </a:t>
            </a:r>
            <a:r>
              <a:rPr lang="it-IT" i="1" dirty="0" smtClean="0"/>
              <a:t>fidei o sinodalità</a:t>
            </a:r>
            <a:r>
              <a:rPr lang="it-IT" dirty="0" smtClean="0"/>
              <a:t>). </a:t>
            </a:r>
            <a:endParaRPr lang="it-IT" dirty="0"/>
          </a:p>
          <a:p>
            <a:r>
              <a:rPr lang="it-IT" dirty="0" smtClean="0"/>
              <a:t>Proveremo </a:t>
            </a:r>
            <a:r>
              <a:rPr lang="it-IT" dirty="0"/>
              <a:t>a descrivere un modello di questa catechesi.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45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8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/>
              <a:t>«La catechesi non può essere come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un’ora </a:t>
            </a:r>
            <a:r>
              <a:rPr lang="it-IT" dirty="0"/>
              <a:t>di scuola, ma è un’esperienza viva della fede che ognuno di noi sente il desiderio di trasmettere alle nuove generazioni.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Certo</a:t>
            </a:r>
            <a:r>
              <a:rPr lang="it-IT" dirty="0"/>
              <a:t>, dobbiamo trovare le modalità migliori perché la comunicazione della fede sia adeguata all’età e alla preparazione delle persone che ci ascoltano;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eppure</a:t>
            </a:r>
            <a:r>
              <a:rPr lang="it-IT" dirty="0"/>
              <a:t>, è decisivo l’incontro personale che abbiamo con ciascuno di </a:t>
            </a:r>
            <a:r>
              <a:rPr lang="it-IT" dirty="0" smtClean="0"/>
              <a:t>loro»</a:t>
            </a:r>
          </a:p>
          <a:p>
            <a:pPr marL="0" indent="0" algn="ctr">
              <a:buNone/>
            </a:pPr>
            <a:r>
              <a:rPr lang="it-IT" sz="2200" dirty="0"/>
              <a:t>Francesco, </a:t>
            </a:r>
            <a:r>
              <a:rPr lang="it-IT" sz="2200" i="1" dirty="0"/>
              <a:t>Ai Partecipanti al Congresso Internazionale dei Catechisti</a:t>
            </a:r>
            <a:r>
              <a:rPr lang="it-IT" sz="2200" dirty="0"/>
              <a:t>, 10 settembre 2022</a:t>
            </a:r>
            <a:endParaRPr lang="it-IT" sz="2200" b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1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1. Evangelizzare in </a:t>
            </a:r>
            <a:r>
              <a:rPr lang="it-IT" b="1" dirty="0" smtClean="0"/>
              <a:t>Europa</a:t>
            </a:r>
            <a:br>
              <a:rPr lang="it-IT" b="1" dirty="0" smtClean="0"/>
            </a:br>
            <a:r>
              <a:rPr lang="it-IT" sz="3600" b="1" dirty="0" smtClean="0">
                <a:solidFill>
                  <a:srgbClr val="0070C0"/>
                </a:solidFill>
              </a:rPr>
              <a:t>problema, sfida o opportunità?</a:t>
            </a: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07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«La </a:t>
            </a:r>
            <a:r>
              <a:rPr lang="it-IT" dirty="0"/>
              <a:t>conversazione spirituale si concentra sulla qualità della propria capacità di ascoltare così come sulla qualità delle parole dette.</a:t>
            </a:r>
            <a:r>
              <a:rPr lang="it-IT" b="0" dirty="0"/>
              <a:t> Questo significa </a:t>
            </a:r>
            <a:r>
              <a:rPr lang="it-IT" dirty="0"/>
              <a:t>prestare attenzione ai movimenti spirituali in se stessi e nell’altra persona </a:t>
            </a:r>
            <a:r>
              <a:rPr lang="it-IT" b="0" dirty="0"/>
              <a:t>durante la conversazione, il che richiede di essere attenti a più delle semplici parole </a:t>
            </a:r>
            <a:r>
              <a:rPr lang="it-IT" b="0" dirty="0" smtClean="0"/>
              <a:t>espresse»</a:t>
            </a:r>
          </a:p>
          <a:p>
            <a:pPr marL="0" indent="0" algn="ctr">
              <a:buNone/>
            </a:pPr>
            <a:r>
              <a:rPr lang="it-IT" sz="2000" dirty="0" smtClean="0"/>
              <a:t>(Sinodo </a:t>
            </a:r>
            <a:r>
              <a:rPr lang="it-IT" sz="2000" dirty="0"/>
              <a:t>dei Vescovi, </a:t>
            </a:r>
            <a:r>
              <a:rPr lang="it-IT" sz="2000" i="1" dirty="0"/>
              <a:t>La conversazione spirituale</a:t>
            </a:r>
            <a:r>
              <a:rPr lang="it-IT" sz="2000" dirty="0"/>
              <a:t>, «synod.va», 13 settembre </a:t>
            </a:r>
            <a:r>
              <a:rPr lang="it-IT" sz="2000" dirty="0" smtClean="0"/>
              <a:t>2022)</a:t>
            </a:r>
            <a:r>
              <a:rPr lang="it-IT" sz="2000" b="0" dirty="0" smtClean="0"/>
              <a:t> </a:t>
            </a:r>
            <a:endParaRPr lang="it-IT" sz="2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15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Le radici di questa proposta stanno in molte letture della esperienza religiosa occidentale e orientale. 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modo particolare nel ruolo della </a:t>
            </a:r>
            <a:r>
              <a:rPr lang="it-IT" i="1" dirty="0"/>
              <a:t>mistica</a:t>
            </a:r>
            <a:r>
              <a:rPr lang="it-IT" dirty="0"/>
              <a:t> come via per l’evangelizzazione. </a:t>
            </a:r>
            <a:endParaRPr lang="it-IT" dirty="0" smtClean="0"/>
          </a:p>
          <a:p>
            <a:r>
              <a:rPr lang="it-IT" sz="2200" dirty="0" err="1" smtClean="0"/>
              <a:t>Cf</a:t>
            </a:r>
            <a:r>
              <a:rPr lang="it-IT" sz="2200" dirty="0"/>
              <a:t>. T. </a:t>
            </a:r>
            <a:r>
              <a:rPr lang="it-IT" sz="2200" dirty="0" err="1"/>
              <a:t>Halík</a:t>
            </a:r>
            <a:r>
              <a:rPr lang="it-IT" sz="2200" dirty="0"/>
              <a:t>, </a:t>
            </a:r>
            <a:r>
              <a:rPr lang="it-IT" sz="2200" i="1" dirty="0"/>
              <a:t>Mistica, anima della filosofia?</a:t>
            </a:r>
            <a:r>
              <a:rPr lang="it-IT" sz="2200" dirty="0"/>
              <a:t>, Edizioni della Fondazione Nazionale "Vito Fazio-</a:t>
            </a:r>
            <a:r>
              <a:rPr lang="it-IT" sz="2200" dirty="0" err="1"/>
              <a:t>Allmayer</a:t>
            </a:r>
            <a:r>
              <a:rPr lang="it-IT" sz="2200" dirty="0"/>
              <a:t>", Palermo 1999; L. Meddi, </a:t>
            </a:r>
            <a:r>
              <a:rPr lang="it-IT" sz="2200" i="1" dirty="0"/>
              <a:t>The </a:t>
            </a:r>
            <a:r>
              <a:rPr lang="it-IT" sz="2200" i="1" dirty="0" err="1"/>
              <a:t>Spirituality</a:t>
            </a:r>
            <a:r>
              <a:rPr lang="it-IT" sz="2200" i="1" dirty="0"/>
              <a:t> of Conversion</a:t>
            </a:r>
            <a:r>
              <a:rPr lang="it-IT" sz="2200" dirty="0"/>
              <a:t>, «The </a:t>
            </a:r>
            <a:r>
              <a:rPr lang="it-IT" sz="2200" dirty="0" err="1"/>
              <a:t>Person</a:t>
            </a:r>
            <a:r>
              <a:rPr lang="it-IT" sz="2200" dirty="0"/>
              <a:t> and the </a:t>
            </a:r>
            <a:r>
              <a:rPr lang="it-IT" sz="2200" dirty="0" err="1"/>
              <a:t>Challenges</a:t>
            </a:r>
            <a:r>
              <a:rPr lang="it-IT" sz="2200" dirty="0"/>
              <a:t>» 6 (2016) 2, 225–257. </a:t>
            </a:r>
            <a:endParaRPr lang="it-IT" sz="2200" dirty="0" smtClean="0"/>
          </a:p>
          <a:p>
            <a:r>
              <a:rPr lang="it-IT" sz="2200" dirty="0" smtClean="0"/>
              <a:t>La </a:t>
            </a:r>
            <a:r>
              <a:rPr lang="it-IT" sz="2200" dirty="0"/>
              <a:t>traduzione catechetica utilizza la proposta di </a:t>
            </a:r>
            <a:r>
              <a:rPr lang="it-IT" sz="2200" dirty="0" err="1"/>
              <a:t>Th</a:t>
            </a:r>
            <a:r>
              <a:rPr lang="it-IT" sz="2200" dirty="0"/>
              <a:t>. </a:t>
            </a:r>
            <a:r>
              <a:rPr lang="it-IT" sz="2200" dirty="0" err="1"/>
              <a:t>Groome</a:t>
            </a:r>
            <a:r>
              <a:rPr lang="it-IT" sz="2200" dirty="0"/>
              <a:t>, </a:t>
            </a:r>
            <a:r>
              <a:rPr lang="it-IT" sz="2200" i="1" dirty="0"/>
              <a:t>Inculturazione: come procedere in un contesto pastorale</a:t>
            </a:r>
            <a:r>
              <a:rPr lang="it-IT" sz="2200" dirty="0"/>
              <a:t>, «</a:t>
            </a:r>
            <a:r>
              <a:rPr lang="it-IT" sz="2200" dirty="0" err="1"/>
              <a:t>Concilium</a:t>
            </a:r>
            <a:r>
              <a:rPr lang="it-IT" sz="2200" dirty="0"/>
              <a:t>» 30 (1994) 1, 159-176.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1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</a:t>
            </a:r>
            <a:r>
              <a:rPr lang="it-IT" sz="4800" b="1" dirty="0">
                <a:solidFill>
                  <a:srgbClr val="FF0000"/>
                </a:solidFill>
              </a:rPr>
              <a:t>Sette </a:t>
            </a:r>
            <a:r>
              <a:rPr lang="it-IT" sz="4800" b="1" dirty="0" smtClean="0">
                <a:solidFill>
                  <a:srgbClr val="FF0000"/>
                </a:solidFill>
              </a:rPr>
              <a:t>passaggi</a:t>
            </a:r>
            <a:r>
              <a:rPr lang="it-IT" sz="4800" b="1" dirty="0">
                <a:solidFill>
                  <a:srgbClr val="FF0000"/>
                </a:solidFill>
              </a:rPr>
              <a:t/>
            </a:r>
            <a:br>
              <a:rPr lang="it-IT" sz="4800" b="1" dirty="0">
                <a:solidFill>
                  <a:srgbClr val="FF0000"/>
                </a:solidFill>
              </a:rPr>
            </a:b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1</a:t>
            </a:r>
            <a:r>
              <a:rPr lang="it-IT" dirty="0"/>
              <a:t>. Conoscenza e consapevolezza di se stessi</a:t>
            </a:r>
          </a:p>
          <a:p>
            <a:pPr marL="0" indent="0">
              <a:buNone/>
            </a:pPr>
            <a:r>
              <a:rPr lang="it-IT" dirty="0" smtClean="0"/>
              <a:t>2</a:t>
            </a:r>
            <a:r>
              <a:rPr lang="it-IT" dirty="0"/>
              <a:t>. Interpretazione della propria «memoria biografica»</a:t>
            </a:r>
          </a:p>
          <a:p>
            <a:pPr marL="0" indent="0">
              <a:buNone/>
            </a:pPr>
            <a:r>
              <a:rPr lang="it-IT" dirty="0" smtClean="0"/>
              <a:t>3</a:t>
            </a:r>
            <a:r>
              <a:rPr lang="it-IT" dirty="0"/>
              <a:t>. Confronto e riflessività tra esperienze e modelli</a:t>
            </a:r>
          </a:p>
          <a:p>
            <a:pPr marL="0" indent="0">
              <a:buNone/>
            </a:pPr>
            <a:r>
              <a:rPr lang="it-IT" dirty="0" smtClean="0"/>
              <a:t>4. «Evangelizzazione</a:t>
            </a:r>
            <a:r>
              <a:rPr lang="it-IT" dirty="0"/>
              <a:t>» della esperienza di vita</a:t>
            </a:r>
          </a:p>
          <a:p>
            <a:pPr marL="0" indent="0">
              <a:buNone/>
            </a:pPr>
            <a:r>
              <a:rPr lang="it-IT" dirty="0" smtClean="0"/>
              <a:t>5</a:t>
            </a:r>
            <a:r>
              <a:rPr lang="it-IT" dirty="0"/>
              <a:t>. Sviluppo delle energie spirituali</a:t>
            </a:r>
          </a:p>
          <a:p>
            <a:pPr marL="0" indent="0">
              <a:buNone/>
            </a:pPr>
            <a:r>
              <a:rPr lang="it-IT" dirty="0" smtClean="0"/>
              <a:t>6</a:t>
            </a:r>
            <a:r>
              <a:rPr lang="it-IT" dirty="0"/>
              <a:t>. Guarigione dei propri difetti e limiti</a:t>
            </a:r>
          </a:p>
          <a:p>
            <a:pPr marL="0" indent="0">
              <a:buNone/>
            </a:pPr>
            <a:r>
              <a:rPr lang="it-IT" dirty="0" smtClean="0"/>
              <a:t>7</a:t>
            </a:r>
            <a:r>
              <a:rPr lang="it-IT" dirty="0"/>
              <a:t>. Ampliamento culturale, abilitazione-sperimentazione e formazione cristiana 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6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1. Conoscenza </a:t>
            </a:r>
            <a:r>
              <a:rPr lang="it-IT" dirty="0">
                <a:solidFill>
                  <a:srgbClr val="FF0000"/>
                </a:solidFill>
              </a:rPr>
              <a:t>e consapevolezza di se </a:t>
            </a:r>
            <a:r>
              <a:rPr lang="it-IT" dirty="0" smtClean="0">
                <a:solidFill>
                  <a:srgbClr val="FF0000"/>
                </a:solidFill>
              </a:rPr>
              <a:t>stessi</a:t>
            </a:r>
          </a:p>
          <a:p>
            <a:r>
              <a:rPr lang="it-IT" dirty="0"/>
              <a:t>Inizialmente la </a:t>
            </a:r>
            <a:r>
              <a:rPr lang="it-IT" dirty="0" smtClean="0"/>
              <a:t>comunicazione </a:t>
            </a:r>
            <a:r>
              <a:rPr lang="it-IT" dirty="0"/>
              <a:t>riguarda la semplice presa di coscienza di ciò che viviamo e </a:t>
            </a:r>
            <a:r>
              <a:rPr lang="it-IT" dirty="0" smtClean="0"/>
              <a:t>pensiamo </a:t>
            </a:r>
            <a:r>
              <a:rPr lang="it-IT" dirty="0"/>
              <a:t>(parole, pensieri, </a:t>
            </a:r>
            <a:r>
              <a:rPr lang="it-IT" dirty="0" smtClean="0"/>
              <a:t>sentimenti…) </a:t>
            </a:r>
            <a:endParaRPr lang="it-IT" dirty="0"/>
          </a:p>
          <a:p>
            <a:r>
              <a:rPr lang="it-IT" dirty="0"/>
              <a:t>Successivamente la conoscenza riguarda le matrici culturali, le rappresentazioni concettuali che guidano le medesime azioni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15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. Interpretazione della propria «memoria biografica</a:t>
            </a:r>
            <a:r>
              <a:rPr lang="it-IT" dirty="0" smtClean="0">
                <a:solidFill>
                  <a:srgbClr val="FF0000"/>
                </a:solidFill>
              </a:rPr>
              <a:t>»</a:t>
            </a:r>
          </a:p>
          <a:p>
            <a:r>
              <a:rPr lang="it-IT" dirty="0"/>
              <a:t>Una parte della conoscenza di se stessi </a:t>
            </a:r>
            <a:r>
              <a:rPr lang="it-IT" dirty="0" smtClean="0"/>
              <a:t>spesso </a:t>
            </a:r>
            <a:r>
              <a:rPr lang="it-IT" dirty="0"/>
              <a:t>è </a:t>
            </a:r>
            <a:r>
              <a:rPr lang="it-IT" i="1" dirty="0"/>
              <a:t>nascosta a noi </a:t>
            </a:r>
            <a:r>
              <a:rPr lang="it-IT" i="1" dirty="0" smtClean="0"/>
              <a:t>stessi</a:t>
            </a:r>
            <a:r>
              <a:rPr lang="it-IT" dirty="0" smtClean="0"/>
              <a:t>; ciascuno </a:t>
            </a:r>
            <a:r>
              <a:rPr lang="it-IT" dirty="0"/>
              <a:t>di noi rischia di continuare a vedere, cioè interpretare, la realtà secondo motivazioni che non esistono più</a:t>
            </a:r>
          </a:p>
          <a:p>
            <a:r>
              <a:rPr lang="it-IT" dirty="0"/>
              <a:t>Le esperienze interiori, soprattutto quando non sono conosciute, sono un vero impedimento; un </a:t>
            </a:r>
            <a:r>
              <a:rPr lang="it-IT" i="1" dirty="0"/>
              <a:t>blocco </a:t>
            </a:r>
            <a:r>
              <a:rPr lang="it-IT" dirty="0" smtClean="0"/>
              <a:t>(ombra, notte, peso…) per la</a:t>
            </a:r>
            <a:r>
              <a:rPr lang="it-IT" i="1" dirty="0" smtClean="0"/>
              <a:t> comprensione </a:t>
            </a:r>
            <a:r>
              <a:rPr lang="it-IT" i="1" dirty="0"/>
              <a:t>del </a:t>
            </a:r>
            <a:r>
              <a:rPr lang="it-IT" i="1" dirty="0" smtClean="0"/>
              <a:t>messaggio</a:t>
            </a:r>
            <a:r>
              <a:rPr lang="it-IT" dirty="0" smtClean="0"/>
              <a:t>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7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. Interpretazione della propria «memoria biografica</a:t>
            </a:r>
            <a:r>
              <a:rPr lang="it-IT" dirty="0" smtClean="0">
                <a:solidFill>
                  <a:srgbClr val="FF0000"/>
                </a:solidFill>
              </a:rPr>
              <a:t>»</a:t>
            </a:r>
          </a:p>
          <a:p>
            <a:r>
              <a:rPr lang="it-IT" dirty="0" smtClean="0"/>
              <a:t>Occorre </a:t>
            </a:r>
            <a:r>
              <a:rPr lang="it-IT" dirty="0"/>
              <a:t>fare attenzione in primo luogo agli </a:t>
            </a:r>
            <a:r>
              <a:rPr lang="it-IT" i="1" dirty="0"/>
              <a:t>impulsi, stimoli, sensazioni che la realtà esterna ci provoca</a:t>
            </a:r>
            <a:r>
              <a:rPr lang="it-IT" dirty="0"/>
              <a:t>; in secondo luogo fare attenzione ai </a:t>
            </a:r>
            <a:r>
              <a:rPr lang="it-IT" i="1" dirty="0"/>
              <a:t>collegamenti </a:t>
            </a:r>
            <a:r>
              <a:rPr lang="it-IT" dirty="0"/>
              <a:t>che anche in modo spontaneo la nostra mente fa tra un avvenimento di oggi e situazioni passate. </a:t>
            </a:r>
            <a:endParaRPr lang="it-IT" dirty="0" smtClean="0"/>
          </a:p>
          <a:p>
            <a:r>
              <a:rPr lang="it-IT" dirty="0" smtClean="0"/>
              <a:t>Infine</a:t>
            </a:r>
            <a:r>
              <a:rPr lang="it-IT" dirty="0"/>
              <a:t>, poiché </a:t>
            </a:r>
            <a:r>
              <a:rPr lang="it-IT" dirty="0" smtClean="0"/>
              <a:t> </a:t>
            </a:r>
            <a:r>
              <a:rPr lang="it-IT" dirty="0"/>
              <a:t>gli impulsi </a:t>
            </a:r>
            <a:r>
              <a:rPr lang="it-IT" dirty="0" smtClean="0"/>
              <a:t>e </a:t>
            </a:r>
            <a:r>
              <a:rPr lang="it-IT" dirty="0"/>
              <a:t>i collegamenti spesso scompaiono subito dopo, è molto utile </a:t>
            </a:r>
            <a:r>
              <a:rPr lang="it-IT" i="1" dirty="0"/>
              <a:t>imparare a rimanere su uno o l’altro</a:t>
            </a:r>
            <a:r>
              <a:rPr lang="it-IT" dirty="0"/>
              <a:t> per qualche momento lasciando che </a:t>
            </a:r>
            <a:r>
              <a:rPr lang="it-IT" dirty="0" smtClean="0"/>
              <a:t>emerga </a:t>
            </a:r>
            <a:r>
              <a:rPr lang="it-IT" dirty="0"/>
              <a:t>attraverso la memoria la causa che li ha generati e valutare se è ancora presente.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20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3. Confronto e riflessività tra esperienze e </a:t>
            </a:r>
            <a:r>
              <a:rPr lang="it-IT" dirty="0" smtClean="0">
                <a:solidFill>
                  <a:srgbClr val="FF0000"/>
                </a:solidFill>
              </a:rPr>
              <a:t>modelli</a:t>
            </a:r>
          </a:p>
          <a:p>
            <a:r>
              <a:rPr lang="it-IT" dirty="0"/>
              <a:t>in questa fase </a:t>
            </a:r>
            <a:r>
              <a:rPr lang="it-IT" dirty="0" smtClean="0"/>
              <a:t>sia </a:t>
            </a:r>
            <a:r>
              <a:rPr lang="it-IT" dirty="0"/>
              <a:t>a livello personale sia a livello </a:t>
            </a:r>
            <a:r>
              <a:rPr lang="it-IT" dirty="0" smtClean="0"/>
              <a:t> </a:t>
            </a:r>
            <a:r>
              <a:rPr lang="it-IT" dirty="0"/>
              <a:t>catechistico sarà possibile iniziare il processo di </a:t>
            </a:r>
            <a:r>
              <a:rPr lang="it-IT" i="1" dirty="0"/>
              <a:t>riflessività</a:t>
            </a:r>
            <a:r>
              <a:rPr lang="it-IT" dirty="0"/>
              <a:t>. Questo consiste nel confrontare la rappresentazione del mondo esteriore </a:t>
            </a:r>
            <a:r>
              <a:rPr lang="it-IT" dirty="0" smtClean="0"/>
              <a:t>con </a:t>
            </a:r>
            <a:r>
              <a:rPr lang="it-IT" dirty="0"/>
              <a:t>il mondo interiore: le rappresentazioni e le cause che lo hanno </a:t>
            </a:r>
            <a:r>
              <a:rPr lang="it-IT" dirty="0" smtClean="0"/>
              <a:t>generato.</a:t>
            </a:r>
            <a:endParaRPr lang="it-IT" dirty="0"/>
          </a:p>
          <a:p>
            <a:r>
              <a:rPr lang="it-IT" dirty="0"/>
              <a:t>Questo momento viene definito il momento della </a:t>
            </a:r>
            <a:r>
              <a:rPr lang="it-IT" i="1" dirty="0"/>
              <a:t>consapevolezza interiore</a:t>
            </a:r>
            <a:r>
              <a:rPr lang="it-IT" dirty="0"/>
              <a:t> cioè la capacità di rendersi conto dell’insieme del proprio mondo interiore: sensazioni, emozioni, ragionamenti, comportamenti, desiderio, e di tutte quelle cose che muovono dall’interno verso la realizzazione della vita e che producono una interpretazione della esistenza stessa.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3. Confronto e riflessività tra esperienze e </a:t>
            </a:r>
            <a:r>
              <a:rPr lang="it-IT" dirty="0" smtClean="0">
                <a:solidFill>
                  <a:srgbClr val="FF0000"/>
                </a:solidFill>
              </a:rPr>
              <a:t>modelli</a:t>
            </a:r>
          </a:p>
          <a:p>
            <a:pPr marL="0" indent="0">
              <a:buNone/>
            </a:pPr>
            <a:r>
              <a:rPr lang="it-IT" dirty="0"/>
              <a:t>Il catechista evangelizzatore è chiamato ad essere mediatore culturale, cioè ad aiutare ciascuno a </a:t>
            </a:r>
            <a:r>
              <a:rPr lang="it-IT" i="1" dirty="0"/>
              <a:t>verificare l’autenticità</a:t>
            </a:r>
            <a:r>
              <a:rPr lang="it-IT" dirty="0"/>
              <a:t> delle rappresentazioni che guidano la propria esperienza.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9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4. «Evangelizzazione» della esperienza di </a:t>
            </a:r>
            <a:r>
              <a:rPr lang="it-IT" dirty="0" smtClean="0">
                <a:solidFill>
                  <a:srgbClr val="FF0000"/>
                </a:solidFill>
              </a:rPr>
              <a:t>vita</a:t>
            </a:r>
          </a:p>
          <a:p>
            <a:r>
              <a:rPr lang="it-IT" dirty="0" smtClean="0"/>
              <a:t>Ora è </a:t>
            </a:r>
            <a:r>
              <a:rPr lang="it-IT" dirty="0"/>
              <a:t>giunto il momento in cui si può </a:t>
            </a:r>
            <a:r>
              <a:rPr lang="it-IT" i="1" dirty="0"/>
              <a:t>donare</a:t>
            </a:r>
            <a:r>
              <a:rPr lang="it-IT" dirty="0"/>
              <a:t> un significato in più. L’evangelizzazione infatti ha come scopo principale quello di donare una offerta di senso in modo che risponda sia alle aspirazioni coscienti sia incoscienti delle persone.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modo migliore per trasmettere questo dono è la </a:t>
            </a:r>
            <a:r>
              <a:rPr lang="it-IT" i="1" dirty="0"/>
              <a:t>meditazione cristiana</a:t>
            </a:r>
            <a:r>
              <a:rPr lang="it-IT" dirty="0"/>
              <a:t> ovvero una comunicazione che offre un messaggio e che permette, nel silenzio personale, di dialogare personalmente con il Vangelo.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39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5. Sviluppo delle energie </a:t>
            </a:r>
            <a:r>
              <a:rPr lang="it-IT" dirty="0" smtClean="0">
                <a:solidFill>
                  <a:srgbClr val="FF0000"/>
                </a:solidFill>
              </a:rPr>
              <a:t>spirituali</a:t>
            </a:r>
          </a:p>
          <a:p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processo trasformativo </a:t>
            </a:r>
            <a:r>
              <a:rPr lang="it-IT" dirty="0" smtClean="0"/>
              <a:t>non è solo una </a:t>
            </a:r>
            <a:r>
              <a:rPr lang="it-IT" i="1" dirty="0"/>
              <a:t>dimensione del conoscere</a:t>
            </a:r>
            <a:r>
              <a:rPr lang="it-IT" dirty="0"/>
              <a:t> se stessi. </a:t>
            </a:r>
            <a:r>
              <a:rPr lang="it-IT" dirty="0" smtClean="0"/>
              <a:t>Non è una </a:t>
            </a:r>
            <a:r>
              <a:rPr lang="it-IT" i="1" dirty="0" smtClean="0"/>
              <a:t>gnosi.</a:t>
            </a:r>
          </a:p>
          <a:p>
            <a:r>
              <a:rPr lang="it-IT" dirty="0" smtClean="0"/>
              <a:t>Al </a:t>
            </a:r>
            <a:r>
              <a:rPr lang="it-IT" dirty="0"/>
              <a:t>contrario quanto più comprendiamo noi stessi tanto più scopriamo di </a:t>
            </a:r>
            <a:r>
              <a:rPr lang="it-IT" u="sng" dirty="0"/>
              <a:t>non possedere tutte le energie</a:t>
            </a:r>
            <a:r>
              <a:rPr lang="it-IT" dirty="0"/>
              <a:t> attraverso cui realizzare la trasformazione intuita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75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1. Evangelizzare in </a:t>
            </a:r>
            <a:r>
              <a:rPr lang="it-IT" b="1" dirty="0" smtClean="0"/>
              <a:t>Europa</a:t>
            </a: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N</a:t>
            </a:r>
            <a:r>
              <a:rPr lang="it-IT" dirty="0" smtClean="0"/>
              <a:t>el </a:t>
            </a:r>
            <a:r>
              <a:rPr lang="it-IT" dirty="0"/>
              <a:t>secolo ventesimo si è conclusa l’esperienza della </a:t>
            </a:r>
            <a:r>
              <a:rPr lang="it-IT" dirty="0" smtClean="0"/>
              <a:t>cristianità cioè </a:t>
            </a:r>
            <a:r>
              <a:rPr lang="it-IT" dirty="0"/>
              <a:t>la situazione culturale e politica in cui la religione guidava la </a:t>
            </a:r>
            <a:r>
              <a:rPr lang="it-IT" dirty="0" smtClean="0"/>
              <a:t>società.</a:t>
            </a:r>
          </a:p>
          <a:p>
            <a:r>
              <a:rPr lang="it-IT" u="sng" dirty="0" smtClean="0"/>
              <a:t>La </a:t>
            </a:r>
            <a:r>
              <a:rPr lang="it-IT" u="sng" dirty="0"/>
              <a:t>situazione attuale è frutto, infatti, della grande evoluzione che ha avuto la cultura in Europa a partire dai diversi </a:t>
            </a:r>
            <a:r>
              <a:rPr lang="it-IT" i="1" u="sng" dirty="0" smtClean="0"/>
              <a:t>umanesimi. </a:t>
            </a:r>
            <a:r>
              <a:rPr lang="it-IT" u="sng" dirty="0" smtClean="0"/>
              <a:t>Questa cultura esprime </a:t>
            </a:r>
            <a:r>
              <a:rPr lang="it-IT" u="sng" dirty="0"/>
              <a:t>nuovi concetti: libertà, autorealizzazione, democrazia, sperimentazione dell’esistenza, etc. Tutto questo ha portato ad una relativizzazione delle tradizioni. Soprattutto quella religiosa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/>
              <a:t>Certamente dobbiamo riconoscere con il filosofo </a:t>
            </a:r>
            <a:r>
              <a:rPr lang="it-IT" dirty="0" err="1"/>
              <a:t>Lyotard</a:t>
            </a:r>
            <a:r>
              <a:rPr lang="it-IT" dirty="0"/>
              <a:t> che anche il racconto religioso soffre di una grave crisi. </a:t>
            </a:r>
          </a:p>
          <a:p>
            <a:r>
              <a:rPr lang="it-IT" sz="2300" dirty="0"/>
              <a:t>J.-F. </a:t>
            </a:r>
            <a:r>
              <a:rPr lang="it-IT" sz="2300" dirty="0" err="1"/>
              <a:t>Lyotard</a:t>
            </a:r>
            <a:r>
              <a:rPr lang="it-IT" sz="2300" dirty="0"/>
              <a:t>, </a:t>
            </a:r>
            <a:r>
              <a:rPr lang="it-IT" sz="2300" i="1" dirty="0"/>
              <a:t>La condizione postmoderna. Rapporto sul sapere</a:t>
            </a:r>
            <a:r>
              <a:rPr lang="it-IT" sz="2300" dirty="0"/>
              <a:t>, Feltrinelli, Milano 1981 [1975].</a:t>
            </a:r>
          </a:p>
          <a:p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60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5. Sviluppo delle energie </a:t>
            </a:r>
            <a:r>
              <a:rPr lang="it-IT" dirty="0" smtClean="0">
                <a:solidFill>
                  <a:srgbClr val="FF0000"/>
                </a:solidFill>
              </a:rPr>
              <a:t>spirituali</a:t>
            </a:r>
          </a:p>
          <a:p>
            <a:r>
              <a:rPr lang="it-IT" dirty="0" smtClean="0"/>
              <a:t>Così l’evangelizzazione </a:t>
            </a:r>
            <a:r>
              <a:rPr lang="it-IT" dirty="0"/>
              <a:t>diventa catechesi o meglio </a:t>
            </a:r>
            <a:r>
              <a:rPr lang="it-IT" i="1" dirty="0"/>
              <a:t>catechesi mistagogica</a:t>
            </a:r>
            <a:r>
              <a:rPr lang="it-IT" dirty="0"/>
              <a:t> perché accompagna la persona e i gruppi umani nella esperienza della presenza dello Spirito Santo donato da Dio a ogni persona. </a:t>
            </a:r>
          </a:p>
          <a:p>
            <a:r>
              <a:rPr lang="it-IT" dirty="0" smtClean="0"/>
              <a:t>La catechesi aiuta la consapevolezza che </a:t>
            </a:r>
            <a:r>
              <a:rPr lang="it-IT" dirty="0"/>
              <a:t>lo Spirito agisce dentro di noi a partire dalla sensazione di pace che la </a:t>
            </a:r>
            <a:r>
              <a:rPr lang="it-IT" dirty="0" smtClean="0"/>
              <a:t>coscienza, </a:t>
            </a:r>
            <a:r>
              <a:rPr lang="it-IT" dirty="0"/>
              <a:t>liberata dalle cattive </a:t>
            </a:r>
            <a:r>
              <a:rPr lang="it-IT" dirty="0" smtClean="0"/>
              <a:t>rappresentazioni, fa </a:t>
            </a:r>
            <a:r>
              <a:rPr lang="it-IT" dirty="0"/>
              <a:t>emergere come primo frutto del cammino trasformativo.  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3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6. Guarigione dei propri difetti e limiti</a:t>
            </a:r>
          </a:p>
          <a:p>
            <a:r>
              <a:rPr lang="it-IT" dirty="0"/>
              <a:t>Il percorso mistagogico </a:t>
            </a:r>
            <a:r>
              <a:rPr lang="it-IT" dirty="0" smtClean="0"/>
              <a:t>permette </a:t>
            </a:r>
            <a:r>
              <a:rPr lang="it-IT" dirty="0"/>
              <a:t>la </a:t>
            </a:r>
            <a:r>
              <a:rPr lang="it-IT" i="1" dirty="0"/>
              <a:t>guarigione delle ombre o blocchi spirituali </a:t>
            </a:r>
            <a:r>
              <a:rPr lang="it-IT" dirty="0"/>
              <a:t>di cui si è presa consapevolezza.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maturità della fede, infatti, </a:t>
            </a:r>
            <a:r>
              <a:rPr lang="it-IT" dirty="0" smtClean="0"/>
              <a:t>descrive </a:t>
            </a:r>
            <a:r>
              <a:rPr lang="it-IT" dirty="0"/>
              <a:t>le caratteristiche della fede di Gesù cioè le dimensioni delle Beatitudini. </a:t>
            </a:r>
            <a:endParaRPr lang="it-IT" dirty="0" smtClean="0"/>
          </a:p>
          <a:p>
            <a:r>
              <a:rPr lang="it-IT" dirty="0" smtClean="0"/>
              <a:t>Dal </a:t>
            </a:r>
            <a:r>
              <a:rPr lang="it-IT" dirty="0"/>
              <a:t>punto di vista </a:t>
            </a:r>
            <a:r>
              <a:rPr lang="it-IT" dirty="0" smtClean="0"/>
              <a:t>dinamico </a:t>
            </a:r>
            <a:r>
              <a:rPr lang="it-IT" dirty="0"/>
              <a:t>indica i passaggi necessari per la trasformazione delle contraddizioni che caratterizzano il percorso di vita umano. </a:t>
            </a:r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93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6. Guarigione dei propri difetti e limiti</a:t>
            </a:r>
          </a:p>
          <a:p>
            <a:r>
              <a:rPr lang="it-IT" dirty="0" smtClean="0"/>
              <a:t>Come </a:t>
            </a:r>
            <a:r>
              <a:rPr lang="it-IT" dirty="0"/>
              <a:t>già aveva intuito San Paolo ciò che limita la nostra fede profonda è la separazione interiore tra ciò che desideriamo e ciò che decidiamo di fare (Rom. 7, 21ss.). </a:t>
            </a:r>
            <a:endParaRPr lang="it-IT" dirty="0" smtClean="0"/>
          </a:p>
          <a:p>
            <a:r>
              <a:rPr lang="it-IT" dirty="0" smtClean="0"/>
              <a:t>Per </a:t>
            </a:r>
            <a:r>
              <a:rPr lang="it-IT" dirty="0"/>
              <a:t>questo il profeta Ezechiele aveva intuito che la promessa di Dio è il dono del cuore nuovo, frutto dell’azione dello Spirito (</a:t>
            </a:r>
            <a:r>
              <a:rPr lang="it-IT" dirty="0" err="1"/>
              <a:t>Ez</a:t>
            </a:r>
            <a:r>
              <a:rPr lang="it-IT" dirty="0"/>
              <a:t>. 36,26-27).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0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7. Ampliamento culturale, abilitazione-sperimentazione e formazione cristiana </a:t>
            </a:r>
          </a:p>
          <a:p>
            <a:r>
              <a:rPr lang="it-IT" dirty="0"/>
              <a:t>La mediazione </a:t>
            </a:r>
            <a:r>
              <a:rPr lang="it-IT" dirty="0" smtClean="0"/>
              <a:t>del </a:t>
            </a:r>
            <a:r>
              <a:rPr lang="it-IT" dirty="0"/>
              <a:t>catechista si manifesta in ultimo nell’aiutare a comprendere o riformulare le </a:t>
            </a:r>
            <a:r>
              <a:rPr lang="it-IT" u="sng" dirty="0"/>
              <a:t>parole-chiavi</a:t>
            </a:r>
            <a:r>
              <a:rPr lang="it-IT" dirty="0"/>
              <a:t> dell’esperienza cristiana personale e comunitaria. </a:t>
            </a:r>
            <a:endParaRPr lang="it-IT" dirty="0" smtClean="0"/>
          </a:p>
          <a:p>
            <a:r>
              <a:rPr lang="it-IT" dirty="0" smtClean="0"/>
              <a:t>Questo </a:t>
            </a:r>
            <a:r>
              <a:rPr lang="it-IT" dirty="0"/>
              <a:t>compito spiega bene l’espressione </a:t>
            </a:r>
            <a:r>
              <a:rPr lang="it-IT" i="1" dirty="0"/>
              <a:t>catechista maestro</a:t>
            </a:r>
            <a:r>
              <a:rPr lang="it-IT" dirty="0"/>
              <a:t>. È infatti il momento in cui ha importanza la dottrina della fede, cioè la sua </a:t>
            </a:r>
            <a:r>
              <a:rPr lang="it-IT" dirty="0" smtClean="0"/>
              <a:t>verbalizzazione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36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/>
              <a:t>4. Il percorso della comunicazione nello Spirito. Sette </a:t>
            </a:r>
            <a:r>
              <a:rPr lang="it-IT" sz="4800" b="1" dirty="0" smtClean="0"/>
              <a:t>passaggi</a:t>
            </a:r>
            <a:r>
              <a:rPr lang="it-IT" sz="4800" b="1" dirty="0"/>
              <a:t/>
            </a:r>
            <a:br>
              <a:rPr lang="it-IT" sz="4800" b="1" dirty="0"/>
            </a:br>
            <a:endParaRPr lang="it-IT" sz="24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7. Ampliamento culturale, abilitazione-sperimentazione e formazione cristiana </a:t>
            </a:r>
          </a:p>
          <a:p>
            <a:r>
              <a:rPr lang="it-IT" dirty="0" smtClean="0"/>
              <a:t>Come </a:t>
            </a:r>
            <a:r>
              <a:rPr lang="it-IT" dirty="0"/>
              <a:t>ricordava </a:t>
            </a:r>
            <a:r>
              <a:rPr lang="it-IT" dirty="0" smtClean="0"/>
              <a:t>Pietro, </a:t>
            </a:r>
            <a:r>
              <a:rPr lang="it-IT" dirty="0"/>
              <a:t>i credenti siano sempre «pronti a render conto della speranza che è in voi a tutti quelli che vi chiedono spiegazioni» (1Pt. 3,15). Questa riformulazione si vede soprattutto nella comunicazione simbolica. </a:t>
            </a:r>
            <a:endParaRPr lang="it-IT" dirty="0" smtClean="0"/>
          </a:p>
          <a:p>
            <a:r>
              <a:rPr lang="it-IT" dirty="0"/>
              <a:t>Infatti ogni generazione ha il medesimo </a:t>
            </a:r>
            <a:r>
              <a:rPr lang="it-IT" dirty="0" smtClean="0"/>
              <a:t>Credo</a:t>
            </a:r>
            <a:r>
              <a:rPr lang="it-IT" dirty="0"/>
              <a:t>, ma le espressioni della vita cristiana (forme di preghiera, vita comunitaria, immagini simboliche, etc.) sono diverse perché frutto di nuove interpretazioni e risposte alle situazioni culturali. 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6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Il catechista comunicatore </a:t>
            </a:r>
            <a: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/>
            </a:r>
            <a:b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nel </a:t>
            </a:r>
            <a: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tempo </a:t>
            </a:r>
            <a: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della </a:t>
            </a:r>
            <a: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evangelizzazione </a:t>
            </a:r>
            <a: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dell’Europa</a:t>
            </a:r>
            <a:br>
              <a:rPr lang="it-IT" sz="32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</a:rPr>
              <a:t>4 riflessioni</a:t>
            </a:r>
            <a: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  <a:t/>
            </a:r>
            <a:br>
              <a:rPr lang="it-IT" sz="3200" b="1" dirty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t-IT" dirty="0" smtClean="0"/>
              <a:t>Evangelizzare in Europa, problema, sfida o opportunità?</a:t>
            </a:r>
          </a:p>
          <a:p>
            <a:pPr marL="742950" indent="-742950">
              <a:buFont typeface="+mj-lt"/>
              <a:buAutoNum type="arabicPeriod"/>
            </a:pPr>
            <a:r>
              <a:rPr lang="it-IT" dirty="0" smtClean="0"/>
              <a:t>Comito evangelizzante della catechesi. Evangelizzare, cioè?</a:t>
            </a:r>
          </a:p>
          <a:p>
            <a:pPr marL="742950" indent="-742950">
              <a:buFont typeface="+mj-lt"/>
              <a:buAutoNum type="arabicPeriod"/>
            </a:pPr>
            <a:r>
              <a:rPr lang="it-IT" dirty="0" smtClean="0"/>
              <a:t>Comunicare, azione complessa</a:t>
            </a:r>
          </a:p>
          <a:p>
            <a:pPr marL="742950" indent="-742950">
              <a:buFont typeface="+mj-lt"/>
              <a:buAutoNum type="arabicPeriod"/>
            </a:pPr>
            <a:r>
              <a:rPr lang="it-IT" dirty="0" smtClean="0"/>
              <a:t>Il percorso della comunicazione nello Spirito. Sette passaggi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64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1. Evangelizzare in </a:t>
            </a:r>
            <a:r>
              <a:rPr lang="it-IT" b="1" dirty="0" smtClean="0"/>
              <a:t>Europa</a:t>
            </a:r>
            <a:endParaRPr lang="it-IT" sz="32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Se </a:t>
            </a:r>
            <a:r>
              <a:rPr lang="it-IT" dirty="0"/>
              <a:t>per lungo tempo questa situazione è stata compresa come una </a:t>
            </a:r>
            <a:r>
              <a:rPr lang="it-IT" dirty="0">
                <a:solidFill>
                  <a:srgbClr val="FF0000"/>
                </a:solidFill>
              </a:rPr>
              <a:t>rovina</a:t>
            </a:r>
            <a:r>
              <a:rPr lang="it-IT" dirty="0"/>
              <a:t> per la missione ecclesiale oggi siamo totalmente d’accordo con Papa Giovanni XXIII che si tratta di un </a:t>
            </a:r>
            <a:r>
              <a:rPr lang="it-IT" dirty="0">
                <a:solidFill>
                  <a:srgbClr val="FF0000"/>
                </a:solidFill>
              </a:rPr>
              <a:t>grande dono</a:t>
            </a:r>
            <a:r>
              <a:rPr lang="it-IT" dirty="0"/>
              <a:t> che la provvidenza ha fatto alla libertà della </a:t>
            </a:r>
            <a:r>
              <a:rPr lang="it-IT" dirty="0" smtClean="0"/>
              <a:t>Chiesa</a:t>
            </a:r>
          </a:p>
          <a:p>
            <a:r>
              <a:rPr lang="it-IT" dirty="0"/>
              <a:t>Questo sviluppo sta portando le diverse chiese europee ad una ricerca di nuovi modelli di evangelizzazione. </a:t>
            </a:r>
          </a:p>
          <a:p>
            <a:r>
              <a:rPr lang="it-IT" u="sng" dirty="0"/>
              <a:t>Molte riflessioni di </a:t>
            </a:r>
            <a:r>
              <a:rPr lang="it-IT" u="sng" dirty="0" smtClean="0"/>
              <a:t>teologi </a:t>
            </a:r>
            <a:r>
              <a:rPr lang="it-IT" u="sng" dirty="0"/>
              <a:t>e chiese locali si concentrano </a:t>
            </a:r>
            <a:r>
              <a:rPr lang="it-IT" u="sng" dirty="0" smtClean="0"/>
              <a:t>infatti </a:t>
            </a:r>
            <a:r>
              <a:rPr lang="it-IT" u="sng" dirty="0"/>
              <a:t>sulla proposta del cristianesimo come bene per la cultura europea per la realizzazione pienamente umana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Altri autori </a:t>
            </a:r>
            <a:r>
              <a:rPr lang="it-IT" dirty="0"/>
              <a:t>e esperienze di evangelizzazione mostrano come compito quello di operare la testimonianza </a:t>
            </a:r>
            <a:r>
              <a:rPr lang="it-IT" dirty="0" smtClean="0"/>
              <a:t>dell’amore </a:t>
            </a:r>
            <a:r>
              <a:rPr lang="it-IT" dirty="0"/>
              <a:t>di Dio </a:t>
            </a:r>
            <a:r>
              <a:rPr lang="it-IT" dirty="0" smtClean="0"/>
              <a:t>, indipendentemente </a:t>
            </a:r>
            <a:r>
              <a:rPr lang="it-IT" dirty="0"/>
              <a:t>dall’ingresso o ritorno nella comunità ecclesiale</a:t>
            </a:r>
            <a:r>
              <a:rPr lang="it-IT" dirty="0" smtClean="0"/>
              <a:t>.</a:t>
            </a:r>
          </a:p>
          <a:p>
            <a:r>
              <a:rPr lang="it-IT" sz="2000" dirty="0"/>
              <a:t>T. </a:t>
            </a:r>
            <a:r>
              <a:rPr lang="it-IT" sz="2000" dirty="0" err="1"/>
              <a:t>Halík</a:t>
            </a:r>
            <a:r>
              <a:rPr lang="it-IT" sz="2000" dirty="0"/>
              <a:t>, </a:t>
            </a:r>
            <a:r>
              <a:rPr lang="it-IT" sz="2000" i="1" dirty="0"/>
              <a:t>L’annuncio nell’Europa postmoderna e secolarizzata. Sfide e </a:t>
            </a:r>
            <a:r>
              <a:rPr lang="it-IT" sz="2000" i="1" dirty="0" smtClean="0"/>
              <a:t>opportunità</a:t>
            </a:r>
            <a:r>
              <a:rPr lang="it-IT" sz="2000" dirty="0" smtClean="0"/>
              <a:t>, in G</a:t>
            </a:r>
            <a:r>
              <a:rPr lang="it-IT" sz="2000" dirty="0"/>
              <a:t>. </a:t>
            </a:r>
            <a:r>
              <a:rPr lang="it-IT" sz="2000" dirty="0" err="1"/>
              <a:t>Biancardi</a:t>
            </a:r>
            <a:r>
              <a:rPr lang="it-IT" sz="2000" dirty="0"/>
              <a:t>-S. Van </a:t>
            </a:r>
            <a:r>
              <a:rPr lang="it-IT" sz="2000" dirty="0" err="1"/>
              <a:t>den</a:t>
            </a:r>
            <a:r>
              <a:rPr lang="it-IT" sz="2000" dirty="0"/>
              <a:t> </a:t>
            </a:r>
            <a:r>
              <a:rPr lang="it-IT" sz="2000" dirty="0" err="1"/>
              <a:t>Bossche</a:t>
            </a:r>
            <a:r>
              <a:rPr lang="it-IT" sz="2000" dirty="0"/>
              <a:t>-Équipe Europea di Catechesi (a cura di), </a:t>
            </a:r>
            <a:r>
              <a:rPr lang="it-IT" sz="2000" i="1" dirty="0"/>
              <a:t>La chiamata e le sue pedagogie, nell’Europa contemporanea</a:t>
            </a:r>
            <a:r>
              <a:rPr lang="it-IT" sz="2000" dirty="0"/>
              <a:t>, Elledici, Torino 2021, 52-62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b="1" dirty="0"/>
              <a:t>2. </a:t>
            </a:r>
            <a:r>
              <a:rPr lang="it-IT" sz="5400" b="1" dirty="0" smtClean="0"/>
              <a:t>Compito evangelizzante della catechesi</a:t>
            </a:r>
            <a:br>
              <a:rPr lang="it-IT" sz="5400" b="1" dirty="0" smtClean="0"/>
            </a:br>
            <a:r>
              <a:rPr lang="it-IT" sz="3600" b="1" dirty="0" smtClean="0">
                <a:solidFill>
                  <a:srgbClr val="0070C0"/>
                </a:solidFill>
              </a:rPr>
              <a:t>evangelizzare, cioè?</a:t>
            </a:r>
            <a:endParaRPr lang="it-IT" sz="28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  <a:t>2. Compito evangelizzante della catechesi</a:t>
            </a: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845" y="1924829"/>
            <a:ext cx="8242320" cy="40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Compito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evangelizzante della catechesi</a:t>
            </a:r>
            <a:endParaRPr lang="it-I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evangelizzazione è </a:t>
            </a:r>
            <a:r>
              <a:rPr lang="it-IT" dirty="0" smtClean="0"/>
              <a:t>«scoperta» </a:t>
            </a:r>
            <a:r>
              <a:rPr lang="it-IT" dirty="0"/>
              <a:t>dell’amore-forza di Dio dentro la propria vita (AG 13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Chi evangelizza (il soggetto dell’azione) è Dio-Trinità!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82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Compito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evangelizzante della catechesi</a:t>
            </a:r>
            <a:endParaRPr lang="it-I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Lo </a:t>
            </a:r>
            <a:r>
              <a:rPr lang="it-IT" dirty="0"/>
              <a:t>scopo della </a:t>
            </a:r>
            <a:r>
              <a:rPr lang="it-IT" dirty="0" smtClean="0"/>
              <a:t>evangelizzazione-</a:t>
            </a:r>
            <a:r>
              <a:rPr lang="it-IT" dirty="0" smtClean="0">
                <a:solidFill>
                  <a:srgbClr val="FF0000"/>
                </a:solidFill>
              </a:rPr>
              <a:t>azione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ecclesiale</a:t>
            </a:r>
            <a:r>
              <a:rPr lang="it-IT" dirty="0" smtClean="0"/>
              <a:t> </a:t>
            </a:r>
            <a:r>
              <a:rPr lang="it-IT" dirty="0"/>
              <a:t>è </a:t>
            </a:r>
            <a:r>
              <a:rPr lang="it-IT" dirty="0" smtClean="0"/>
              <a:t>la </a:t>
            </a:r>
            <a:r>
              <a:rPr lang="it-IT" i="1" dirty="0"/>
              <a:t>conversione profonda</a:t>
            </a:r>
            <a:r>
              <a:rPr lang="it-IT" dirty="0"/>
              <a:t> per cui il </a:t>
            </a:r>
            <a:r>
              <a:rPr lang="it-IT" u="sng" dirty="0"/>
              <a:t>compito autentico della catechesi sarà quello di </a:t>
            </a:r>
            <a:endParaRPr lang="it-IT" u="sng" dirty="0" smtClean="0"/>
          </a:p>
          <a:p>
            <a:pPr lvl="1"/>
            <a:r>
              <a:rPr lang="it-IT" u="sng" dirty="0" smtClean="0"/>
              <a:t>accompagnare </a:t>
            </a:r>
            <a:r>
              <a:rPr lang="it-IT" u="sng" dirty="0"/>
              <a:t>lo sviluppo spirituale della persona perché progressivamente avvenga la trasformazione della propria vita a partire dal suo centro vitale</a:t>
            </a:r>
            <a:r>
              <a:rPr lang="it-IT" dirty="0"/>
              <a:t>. </a:t>
            </a:r>
            <a:endParaRPr lang="it-IT" dirty="0" smtClean="0"/>
          </a:p>
          <a:p>
            <a:pPr lvl="1"/>
            <a:r>
              <a:rPr lang="it-IT" dirty="0" smtClean="0"/>
              <a:t>«</a:t>
            </a:r>
            <a:r>
              <a:rPr lang="it-IT" dirty="0"/>
              <a:t>È questo il motivo per cui il presente Direttorio ribadisce l’importanza che la catechesi accompagni la maturazione di una mentalità di fede in una dinamica di trasformazione, che in definitiva è un’azione </a:t>
            </a:r>
            <a:r>
              <a:rPr lang="it-IT" dirty="0" smtClean="0"/>
              <a:t>spirituale»</a:t>
            </a:r>
            <a:br>
              <a:rPr lang="it-IT" dirty="0" smtClean="0"/>
            </a:br>
            <a:r>
              <a:rPr lang="it-IT" sz="1900" dirty="0" smtClean="0"/>
              <a:t>(Pontificio </a:t>
            </a:r>
            <a:r>
              <a:rPr lang="it-IT" sz="1900" dirty="0"/>
              <a:t>Consiglio per la Nuova Evangelizzazione, </a:t>
            </a:r>
            <a:r>
              <a:rPr lang="it-IT" sz="1900" i="1" dirty="0"/>
              <a:t>Direttorio per la Catechesi. La formazione dei catechisti</a:t>
            </a:r>
            <a:r>
              <a:rPr lang="it-IT" sz="1900" dirty="0"/>
              <a:t>, </a:t>
            </a:r>
            <a:r>
              <a:rPr lang="it-IT" sz="1900" dirty="0" smtClean="0"/>
              <a:t>2020</a:t>
            </a:r>
            <a:r>
              <a:rPr lang="it-IT" sz="1900" dirty="0"/>
              <a:t>, </a:t>
            </a:r>
            <a:r>
              <a:rPr lang="it-IT" sz="1900" dirty="0" smtClean="0"/>
              <a:t>n. 3)</a:t>
            </a:r>
            <a:endParaRPr lang="it-IT" sz="1900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www.lucianomeddi.eu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9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8479</TotalTime>
  <Words>3235</Words>
  <Application>Microsoft Office PowerPoint</Application>
  <PresentationFormat>Widescreen</PresentationFormat>
  <Paragraphs>222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51" baseType="lpstr">
      <vt:lpstr>Arial</vt:lpstr>
      <vt:lpstr>Britannic Bold</vt:lpstr>
      <vt:lpstr>Calibri</vt:lpstr>
      <vt:lpstr>Calibri Light</vt:lpstr>
      <vt:lpstr>Tema di Office</vt:lpstr>
      <vt:lpstr>1_Tema di Office</vt:lpstr>
      <vt:lpstr>Il catechista comunicatore  nel tempo  della evangelizzazione dell’Europa</vt:lpstr>
      <vt:lpstr>Il catechista comunicatore  nel tempo della evangelizzazione dell’Europa 4 riflessioni </vt:lpstr>
      <vt:lpstr>1. Evangelizzare in Europa problema, sfida o opportunità?</vt:lpstr>
      <vt:lpstr>1. Evangelizzare in Europa</vt:lpstr>
      <vt:lpstr>1. Evangelizzare in Europa</vt:lpstr>
      <vt:lpstr>2. Compito evangelizzante della catechesi evangelizzare, cioè?</vt:lpstr>
      <vt:lpstr>2. Compito evangelizzante della catechesi</vt:lpstr>
      <vt:lpstr>2. Compito evangelizzante della catechesi</vt:lpstr>
      <vt:lpstr>2. Compito evangelizzante della catechesi</vt:lpstr>
      <vt:lpstr>2. Compito evangelizzante della catechesi</vt:lpstr>
      <vt:lpstr>2. Compito evangelizzante della catechesi</vt:lpstr>
      <vt:lpstr>2. Compito evangelizzante della catechesi Il catechista comunicatore</vt:lpstr>
      <vt:lpstr>2. Compito evangelizzante della catechesi Il catechista comunicatore</vt:lpstr>
      <vt:lpstr>3. Comunicare: azione complessa </vt:lpstr>
      <vt:lpstr>3. Comunicare: azione complessa</vt:lpstr>
      <vt:lpstr>3. Comunicare: azione complessa</vt:lpstr>
      <vt:lpstr>3. Comunicare: azione complessa</vt:lpstr>
      <vt:lpstr>3. Comunicare: 1.azione umana </vt:lpstr>
      <vt:lpstr>3. Comunicare: 2. entrare in relazione</vt:lpstr>
      <vt:lpstr>3. Comunicare: 2. entrare in relazione</vt:lpstr>
      <vt:lpstr>3. Comunicare: 3. trasmettere segnali</vt:lpstr>
      <vt:lpstr>3. Comunicare: 3. trasmettere segnali</vt:lpstr>
      <vt:lpstr>3. Comunicare: 3. trasmettere segnali</vt:lpstr>
      <vt:lpstr>3. Comunicare: 4. tradurre e mediare simboli e significati </vt:lpstr>
      <vt:lpstr>3. Comunicare: 4. tradurre e mediare simboli e significati </vt:lpstr>
      <vt:lpstr>3. Comunicare: 4. tradurre e mediare simboli e significati </vt:lpstr>
      <vt:lpstr>3. Comunicare: 4. tradurre e mediare simboli e significati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4. Il percorso della comunicazione nello Spirito. Sette passaggi </vt:lpstr>
      <vt:lpstr>Il catechista comunicatore  nel tempo della evangelizzazione dell’Europa 4 riflessioni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luciano meddi</dc:creator>
  <cp:lastModifiedBy>Luciano Meddi</cp:lastModifiedBy>
  <cp:revision>189</cp:revision>
  <cp:lastPrinted>2023-11-08T11:36:07Z</cp:lastPrinted>
  <dcterms:created xsi:type="dcterms:W3CDTF">2020-09-16T16:21:25Z</dcterms:created>
  <dcterms:modified xsi:type="dcterms:W3CDTF">2023-11-08T11:37:36Z</dcterms:modified>
</cp:coreProperties>
</file>